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65" r:id="rId2"/>
    <p:sldId id="475" r:id="rId3"/>
    <p:sldId id="477" r:id="rId4"/>
    <p:sldId id="476" r:id="rId5"/>
    <p:sldId id="276" r:id="rId6"/>
    <p:sldId id="294" r:id="rId7"/>
    <p:sldId id="293" r:id="rId8"/>
    <p:sldId id="290" r:id="rId9"/>
    <p:sldId id="292" r:id="rId10"/>
    <p:sldId id="487" r:id="rId11"/>
    <p:sldId id="488" r:id="rId12"/>
    <p:sldId id="489" r:id="rId13"/>
    <p:sldId id="490" r:id="rId14"/>
    <p:sldId id="491" r:id="rId15"/>
    <p:sldId id="479" r:id="rId16"/>
    <p:sldId id="480" r:id="rId17"/>
    <p:sldId id="481" r:id="rId18"/>
    <p:sldId id="482" r:id="rId19"/>
    <p:sldId id="483" r:id="rId20"/>
    <p:sldId id="484" r:id="rId21"/>
    <p:sldId id="485" r:id="rId22"/>
    <p:sldId id="486" r:id="rId23"/>
    <p:sldId id="269" r:id="rId24"/>
    <p:sldId id="286" r:id="rId25"/>
    <p:sldId id="360" r:id="rId26"/>
    <p:sldId id="458" r:id="rId27"/>
    <p:sldId id="459" r:id="rId28"/>
    <p:sldId id="303" r:id="rId29"/>
    <p:sldId id="460" r:id="rId30"/>
    <p:sldId id="461" r:id="rId31"/>
    <p:sldId id="298" r:id="rId32"/>
    <p:sldId id="462" r:id="rId33"/>
    <p:sldId id="300" r:id="rId34"/>
    <p:sldId id="463" r:id="rId35"/>
    <p:sldId id="465" r:id="rId36"/>
    <p:sldId id="302" r:id="rId37"/>
    <p:sldId id="492" r:id="rId38"/>
    <p:sldId id="466" r:id="rId39"/>
    <p:sldId id="301" r:id="rId40"/>
    <p:sldId id="362" r:id="rId41"/>
    <p:sldId id="307" r:id="rId42"/>
    <p:sldId id="315" r:id="rId43"/>
    <p:sldId id="464" r:id="rId44"/>
    <p:sldId id="314" r:id="rId45"/>
    <p:sldId id="357" r:id="rId46"/>
    <p:sldId id="457" r:id="rId47"/>
    <p:sldId id="36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0" autoAdjust="0"/>
    <p:restoredTop sz="94706" autoAdjust="0"/>
  </p:normalViewPr>
  <p:slideViewPr>
    <p:cSldViewPr snapToGrid="0">
      <p:cViewPr varScale="1">
        <p:scale>
          <a:sx n="96" d="100"/>
          <a:sy n="96" d="100"/>
        </p:scale>
        <p:origin x="91" y="62"/>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svg"/><Relationship Id="rId1" Type="http://schemas.openxmlformats.org/officeDocument/2006/relationships/image" Target="../media/image22.png"/><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28.svg"/></Relationships>
</file>

<file path=ppt/diagrams/_rels/data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svg"/><Relationship Id="rId1" Type="http://schemas.openxmlformats.org/officeDocument/2006/relationships/image" Target="../media/image26.pn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svg"/><Relationship Id="rId1" Type="http://schemas.openxmlformats.org/officeDocument/2006/relationships/image" Target="../media/image22.png"/><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2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svg"/><Relationship Id="rId1" Type="http://schemas.openxmlformats.org/officeDocument/2006/relationships/image" Target="../media/image2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BF4769-6153-45B1-B156-85C07DCCED9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B03D3FB-E264-4A82-94D5-57C80F7E0C2B}">
      <dgm:prSet/>
      <dgm:spPr/>
      <dgm:t>
        <a:bodyPr/>
        <a:lstStyle/>
        <a:p>
          <a:r>
            <a:rPr lang="en-US" dirty="0"/>
            <a:t>For those who </a:t>
          </a:r>
        </a:p>
      </dgm:t>
    </dgm:pt>
    <dgm:pt modelId="{45CE5C59-BB98-4823-A371-DD8DD944B93D}" type="parTrans" cxnId="{7FD58337-0868-49AD-B026-AB4F2F587359}">
      <dgm:prSet/>
      <dgm:spPr/>
      <dgm:t>
        <a:bodyPr/>
        <a:lstStyle/>
        <a:p>
          <a:endParaRPr lang="en-US"/>
        </a:p>
      </dgm:t>
    </dgm:pt>
    <dgm:pt modelId="{27316324-E91E-43F8-A63D-23C92B668624}" type="sibTrans" cxnId="{7FD58337-0868-49AD-B026-AB4F2F587359}">
      <dgm:prSet/>
      <dgm:spPr/>
      <dgm:t>
        <a:bodyPr/>
        <a:lstStyle/>
        <a:p>
          <a:endParaRPr lang="en-US"/>
        </a:p>
      </dgm:t>
    </dgm:pt>
    <dgm:pt modelId="{EC3B85F1-DD15-4ED6-A319-4C4B91BE2475}">
      <dgm:prSet/>
      <dgm:spPr/>
      <dgm:t>
        <a:bodyPr/>
        <a:lstStyle/>
        <a:p>
          <a:r>
            <a:rPr lang="en-US"/>
            <a:t>want to review their discipleship</a:t>
          </a:r>
        </a:p>
      </dgm:t>
    </dgm:pt>
    <dgm:pt modelId="{89AB3D9C-EBCF-4B62-BDF7-9793977C08F4}" type="parTrans" cxnId="{66FAB3DA-A8E5-4376-A366-2F9211C10DB9}">
      <dgm:prSet/>
      <dgm:spPr/>
      <dgm:t>
        <a:bodyPr/>
        <a:lstStyle/>
        <a:p>
          <a:endParaRPr lang="en-US"/>
        </a:p>
      </dgm:t>
    </dgm:pt>
    <dgm:pt modelId="{A70B586C-62E5-4CA8-BEFE-088D212714CE}" type="sibTrans" cxnId="{66FAB3DA-A8E5-4376-A366-2F9211C10DB9}">
      <dgm:prSet/>
      <dgm:spPr/>
      <dgm:t>
        <a:bodyPr/>
        <a:lstStyle/>
        <a:p>
          <a:endParaRPr lang="en-US"/>
        </a:p>
      </dgm:t>
    </dgm:pt>
    <dgm:pt modelId="{D9F89563-6B7C-4CAF-A7F8-0170A3D71987}">
      <dgm:prSet/>
      <dgm:spPr/>
      <dgm:t>
        <a:bodyPr/>
        <a:lstStyle/>
        <a:p>
          <a:r>
            <a:rPr lang="en-US"/>
            <a:t>want to become disciples</a:t>
          </a:r>
        </a:p>
      </dgm:t>
    </dgm:pt>
    <dgm:pt modelId="{BF5C0378-5684-422E-9C65-E29ACA368451}" type="parTrans" cxnId="{BBE75C37-CB65-46EF-A61E-C56D4E61B243}">
      <dgm:prSet/>
      <dgm:spPr/>
      <dgm:t>
        <a:bodyPr/>
        <a:lstStyle/>
        <a:p>
          <a:endParaRPr lang="en-US"/>
        </a:p>
      </dgm:t>
    </dgm:pt>
    <dgm:pt modelId="{8FF2EE56-D299-42F8-9705-E095DD1CAED0}" type="sibTrans" cxnId="{BBE75C37-CB65-46EF-A61E-C56D4E61B243}">
      <dgm:prSet/>
      <dgm:spPr/>
      <dgm:t>
        <a:bodyPr/>
        <a:lstStyle/>
        <a:p>
          <a:endParaRPr lang="en-US"/>
        </a:p>
      </dgm:t>
    </dgm:pt>
    <dgm:pt modelId="{E21EF324-8300-44A5-8BBC-0FA520ED75E4}">
      <dgm:prSet/>
      <dgm:spPr/>
      <dgm:t>
        <a:bodyPr/>
        <a:lstStyle/>
        <a:p>
          <a:r>
            <a:rPr lang="en-US"/>
            <a:t>Want to help others become disciples</a:t>
          </a:r>
        </a:p>
      </dgm:t>
    </dgm:pt>
    <dgm:pt modelId="{CA7BBC9E-94AB-46D4-9F4E-EE3C5E6933B8}" type="parTrans" cxnId="{B7535B34-A4A5-44F4-BE78-BC466774BEA8}">
      <dgm:prSet/>
      <dgm:spPr/>
      <dgm:t>
        <a:bodyPr/>
        <a:lstStyle/>
        <a:p>
          <a:endParaRPr lang="en-US"/>
        </a:p>
      </dgm:t>
    </dgm:pt>
    <dgm:pt modelId="{EBD1594E-EAC1-472A-AD9E-21D43FF01868}" type="sibTrans" cxnId="{B7535B34-A4A5-44F4-BE78-BC466774BEA8}">
      <dgm:prSet/>
      <dgm:spPr/>
      <dgm:t>
        <a:bodyPr/>
        <a:lstStyle/>
        <a:p>
          <a:endParaRPr lang="en-US"/>
        </a:p>
      </dgm:t>
    </dgm:pt>
    <dgm:pt modelId="{9A28D2AB-00AB-4DE4-89B9-5494FEA41A27}" type="pres">
      <dgm:prSet presAssocID="{2BBF4769-6153-45B1-B156-85C07DCCED94}" presName="linear" presStyleCnt="0">
        <dgm:presLayoutVars>
          <dgm:animLvl val="lvl"/>
          <dgm:resizeHandles val="exact"/>
        </dgm:presLayoutVars>
      </dgm:prSet>
      <dgm:spPr/>
      <dgm:t>
        <a:bodyPr/>
        <a:lstStyle/>
        <a:p>
          <a:endParaRPr lang="en-GB"/>
        </a:p>
      </dgm:t>
    </dgm:pt>
    <dgm:pt modelId="{12B5C562-C855-4830-8238-41027AA5696B}" type="pres">
      <dgm:prSet presAssocID="{3B03D3FB-E264-4A82-94D5-57C80F7E0C2B}" presName="parentText" presStyleLbl="node1" presStyleIdx="0" presStyleCnt="1">
        <dgm:presLayoutVars>
          <dgm:chMax val="0"/>
          <dgm:bulletEnabled val="1"/>
        </dgm:presLayoutVars>
      </dgm:prSet>
      <dgm:spPr/>
      <dgm:t>
        <a:bodyPr/>
        <a:lstStyle/>
        <a:p>
          <a:endParaRPr lang="en-GB"/>
        </a:p>
      </dgm:t>
    </dgm:pt>
    <dgm:pt modelId="{9E365089-0781-4970-8BD3-09D024EF5499}" type="pres">
      <dgm:prSet presAssocID="{3B03D3FB-E264-4A82-94D5-57C80F7E0C2B}" presName="childText" presStyleLbl="revTx" presStyleIdx="0" presStyleCnt="1">
        <dgm:presLayoutVars>
          <dgm:bulletEnabled val="1"/>
        </dgm:presLayoutVars>
      </dgm:prSet>
      <dgm:spPr/>
      <dgm:t>
        <a:bodyPr/>
        <a:lstStyle/>
        <a:p>
          <a:endParaRPr lang="en-GB"/>
        </a:p>
      </dgm:t>
    </dgm:pt>
  </dgm:ptLst>
  <dgm:cxnLst>
    <dgm:cxn modelId="{BBE75C37-CB65-46EF-A61E-C56D4E61B243}" srcId="{3B03D3FB-E264-4A82-94D5-57C80F7E0C2B}" destId="{D9F89563-6B7C-4CAF-A7F8-0170A3D71987}" srcOrd="1" destOrd="0" parTransId="{BF5C0378-5684-422E-9C65-E29ACA368451}" sibTransId="{8FF2EE56-D299-42F8-9705-E095DD1CAED0}"/>
    <dgm:cxn modelId="{86A231FA-0E9A-46EF-8C14-B3675286BDD8}" type="presOf" srcId="{D9F89563-6B7C-4CAF-A7F8-0170A3D71987}" destId="{9E365089-0781-4970-8BD3-09D024EF5499}" srcOrd="0" destOrd="1" presId="urn:microsoft.com/office/officeart/2005/8/layout/vList2"/>
    <dgm:cxn modelId="{A3956A6A-2096-427B-91ED-9E5058EB2467}" type="presOf" srcId="{EC3B85F1-DD15-4ED6-A319-4C4B91BE2475}" destId="{9E365089-0781-4970-8BD3-09D024EF5499}" srcOrd="0" destOrd="0" presId="urn:microsoft.com/office/officeart/2005/8/layout/vList2"/>
    <dgm:cxn modelId="{70C81994-08EF-4DB8-A2C1-559FAD90E553}" type="presOf" srcId="{2BBF4769-6153-45B1-B156-85C07DCCED94}" destId="{9A28D2AB-00AB-4DE4-89B9-5494FEA41A27}" srcOrd="0" destOrd="0" presId="urn:microsoft.com/office/officeart/2005/8/layout/vList2"/>
    <dgm:cxn modelId="{66FAB3DA-A8E5-4376-A366-2F9211C10DB9}" srcId="{3B03D3FB-E264-4A82-94D5-57C80F7E0C2B}" destId="{EC3B85F1-DD15-4ED6-A319-4C4B91BE2475}" srcOrd="0" destOrd="0" parTransId="{89AB3D9C-EBCF-4B62-BDF7-9793977C08F4}" sibTransId="{A70B586C-62E5-4CA8-BEFE-088D212714CE}"/>
    <dgm:cxn modelId="{7FD58337-0868-49AD-B026-AB4F2F587359}" srcId="{2BBF4769-6153-45B1-B156-85C07DCCED94}" destId="{3B03D3FB-E264-4A82-94D5-57C80F7E0C2B}" srcOrd="0" destOrd="0" parTransId="{45CE5C59-BB98-4823-A371-DD8DD944B93D}" sibTransId="{27316324-E91E-43F8-A63D-23C92B668624}"/>
    <dgm:cxn modelId="{D5EE3928-4B36-4ACA-9119-5208AB252FC4}" type="presOf" srcId="{E21EF324-8300-44A5-8BBC-0FA520ED75E4}" destId="{9E365089-0781-4970-8BD3-09D024EF5499}" srcOrd="0" destOrd="2" presId="urn:microsoft.com/office/officeart/2005/8/layout/vList2"/>
    <dgm:cxn modelId="{7F46EAB2-C387-4667-94DC-C6E876BE405D}" type="presOf" srcId="{3B03D3FB-E264-4A82-94D5-57C80F7E0C2B}" destId="{12B5C562-C855-4830-8238-41027AA5696B}" srcOrd="0" destOrd="0" presId="urn:microsoft.com/office/officeart/2005/8/layout/vList2"/>
    <dgm:cxn modelId="{B7535B34-A4A5-44F4-BE78-BC466774BEA8}" srcId="{3B03D3FB-E264-4A82-94D5-57C80F7E0C2B}" destId="{E21EF324-8300-44A5-8BBC-0FA520ED75E4}" srcOrd="2" destOrd="0" parTransId="{CA7BBC9E-94AB-46D4-9F4E-EE3C5E6933B8}" sibTransId="{EBD1594E-EAC1-472A-AD9E-21D43FF01868}"/>
    <dgm:cxn modelId="{85D2453D-7176-4661-9D74-5FCBA9C18CB3}" type="presParOf" srcId="{9A28D2AB-00AB-4DE4-89B9-5494FEA41A27}" destId="{12B5C562-C855-4830-8238-41027AA5696B}" srcOrd="0" destOrd="0" presId="urn:microsoft.com/office/officeart/2005/8/layout/vList2"/>
    <dgm:cxn modelId="{589BEC52-A522-419A-A94A-B1173C053774}" type="presParOf" srcId="{9A28D2AB-00AB-4DE4-89B9-5494FEA41A27}" destId="{9E365089-0781-4970-8BD3-09D024EF549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A6436-850F-45BF-A537-582FA10098E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DADF22D-5D67-49ED-A23F-C8AD181D816F}">
      <dgm:prSet/>
      <dgm:spPr/>
      <dgm:t>
        <a:bodyPr/>
        <a:lstStyle/>
        <a:p>
          <a:r>
            <a:rPr lang="en-GB" dirty="0"/>
            <a:t>NONE= Unaffiliated (not belonging to any church)</a:t>
          </a:r>
          <a:endParaRPr lang="en-US" dirty="0"/>
        </a:p>
      </dgm:t>
    </dgm:pt>
    <dgm:pt modelId="{7F228D5B-A877-4505-82EA-2F66943662BD}" type="parTrans" cxnId="{C7C51634-DCAF-4FFD-AC5C-D4FC7EEBA402}">
      <dgm:prSet/>
      <dgm:spPr/>
      <dgm:t>
        <a:bodyPr/>
        <a:lstStyle/>
        <a:p>
          <a:endParaRPr lang="en-US"/>
        </a:p>
      </dgm:t>
    </dgm:pt>
    <dgm:pt modelId="{7349E867-0FDE-405C-BE59-FC25FDE5BFD5}" type="sibTrans" cxnId="{C7C51634-DCAF-4FFD-AC5C-D4FC7EEBA402}">
      <dgm:prSet/>
      <dgm:spPr/>
      <dgm:t>
        <a:bodyPr/>
        <a:lstStyle/>
        <a:p>
          <a:endParaRPr lang="en-US"/>
        </a:p>
      </dgm:t>
    </dgm:pt>
    <dgm:pt modelId="{7F13A8BB-74CB-4617-8888-9FE1FF94E91D}">
      <dgm:prSet/>
      <dgm:spPr/>
      <dgm:t>
        <a:bodyPr/>
        <a:lstStyle/>
        <a:p>
          <a:r>
            <a:rPr lang="en-GB"/>
            <a:t>This doesn’t mean they are </a:t>
          </a:r>
          <a:r>
            <a:rPr lang="en-GB" b="1" i="1"/>
            <a:t>agnostic</a:t>
          </a:r>
          <a:r>
            <a:rPr lang="en-GB"/>
            <a:t> (someone who claims </a:t>
          </a:r>
          <a:r>
            <a:rPr lang="en-GB" b="1" i="1"/>
            <a:t>you cannot get to know </a:t>
          </a:r>
          <a:r>
            <a:rPr lang="en-GB"/>
            <a:t>God)</a:t>
          </a:r>
          <a:endParaRPr lang="en-US"/>
        </a:p>
      </dgm:t>
    </dgm:pt>
    <dgm:pt modelId="{C751CA93-61EE-4969-BD30-CC24921F8566}" type="parTrans" cxnId="{211DFD3E-51B4-415B-BCB4-9FBFC4E95AE1}">
      <dgm:prSet/>
      <dgm:spPr/>
      <dgm:t>
        <a:bodyPr/>
        <a:lstStyle/>
        <a:p>
          <a:endParaRPr lang="en-US"/>
        </a:p>
      </dgm:t>
    </dgm:pt>
    <dgm:pt modelId="{0DDABCE0-32F0-49E7-94D1-0CB3B1CC159D}" type="sibTrans" cxnId="{211DFD3E-51B4-415B-BCB4-9FBFC4E95AE1}">
      <dgm:prSet/>
      <dgm:spPr/>
      <dgm:t>
        <a:bodyPr/>
        <a:lstStyle/>
        <a:p>
          <a:endParaRPr lang="en-US"/>
        </a:p>
      </dgm:t>
    </dgm:pt>
    <dgm:pt modelId="{F0DB7F72-D2B0-4137-8C70-A2B3F932FEC2}">
      <dgm:prSet/>
      <dgm:spPr/>
      <dgm:t>
        <a:bodyPr/>
        <a:lstStyle/>
        <a:p>
          <a:r>
            <a:rPr lang="en-GB"/>
            <a:t>In fact many are open to religion or to a religious identity</a:t>
          </a:r>
          <a:endParaRPr lang="en-US"/>
        </a:p>
      </dgm:t>
    </dgm:pt>
    <dgm:pt modelId="{60BB2136-B5F6-47E9-9E81-F2FF4CCDB26A}" type="parTrans" cxnId="{C0D7DEBF-0906-4ADE-B140-DF0016479C72}">
      <dgm:prSet/>
      <dgm:spPr/>
      <dgm:t>
        <a:bodyPr/>
        <a:lstStyle/>
        <a:p>
          <a:endParaRPr lang="en-US"/>
        </a:p>
      </dgm:t>
    </dgm:pt>
    <dgm:pt modelId="{544EC1AF-4EFF-4116-84A0-620AB35C7428}" type="sibTrans" cxnId="{C0D7DEBF-0906-4ADE-B140-DF0016479C72}">
      <dgm:prSet/>
      <dgm:spPr/>
      <dgm:t>
        <a:bodyPr/>
        <a:lstStyle/>
        <a:p>
          <a:endParaRPr lang="en-US"/>
        </a:p>
      </dgm:t>
    </dgm:pt>
    <dgm:pt modelId="{62F8B0C8-C31F-45DF-AC18-ED9738E0C279}">
      <dgm:prSet/>
      <dgm:spPr/>
      <dgm:t>
        <a:bodyPr/>
        <a:lstStyle/>
        <a:p>
          <a:r>
            <a:rPr lang="en-GB"/>
            <a:t>30% were even members of a congregation in Chicago</a:t>
          </a:r>
          <a:endParaRPr lang="en-US"/>
        </a:p>
      </dgm:t>
    </dgm:pt>
    <dgm:pt modelId="{9A951421-E9E5-4FDE-B3B2-F81D4CEBB45D}" type="parTrans" cxnId="{23277F58-827A-4F74-84D2-77873625B9CF}">
      <dgm:prSet/>
      <dgm:spPr/>
      <dgm:t>
        <a:bodyPr/>
        <a:lstStyle/>
        <a:p>
          <a:endParaRPr lang="en-US"/>
        </a:p>
      </dgm:t>
    </dgm:pt>
    <dgm:pt modelId="{4F0EB268-75E7-42E9-A7C5-51B3079FE591}" type="sibTrans" cxnId="{23277F58-827A-4F74-84D2-77873625B9CF}">
      <dgm:prSet/>
      <dgm:spPr/>
      <dgm:t>
        <a:bodyPr/>
        <a:lstStyle/>
        <a:p>
          <a:endParaRPr lang="en-US"/>
        </a:p>
      </dgm:t>
    </dgm:pt>
    <dgm:pt modelId="{8A28E595-AE61-4B8B-BC9A-90DC68709D6F}">
      <dgm:prSet/>
      <dgm:spPr/>
      <dgm:t>
        <a:bodyPr/>
        <a:lstStyle/>
        <a:p>
          <a:r>
            <a:rPr lang="en-GB"/>
            <a:t>Another 30% just hasn’t found the congregation they were looking for</a:t>
          </a:r>
          <a:endParaRPr lang="en-US"/>
        </a:p>
      </dgm:t>
    </dgm:pt>
    <dgm:pt modelId="{DF7D8C3B-1921-4E6D-A3FA-D8C94CC3FAD6}" type="parTrans" cxnId="{0F2966BF-ECE2-4B0F-85F4-1535FCEFA0B8}">
      <dgm:prSet/>
      <dgm:spPr/>
      <dgm:t>
        <a:bodyPr/>
        <a:lstStyle/>
        <a:p>
          <a:endParaRPr lang="en-US"/>
        </a:p>
      </dgm:t>
    </dgm:pt>
    <dgm:pt modelId="{61C722E6-F1A1-4287-B6D7-12DE94A453E2}" type="sibTrans" cxnId="{0F2966BF-ECE2-4B0F-85F4-1535FCEFA0B8}">
      <dgm:prSet/>
      <dgm:spPr/>
      <dgm:t>
        <a:bodyPr/>
        <a:lstStyle/>
        <a:p>
          <a:endParaRPr lang="en-US"/>
        </a:p>
      </dgm:t>
    </dgm:pt>
    <dgm:pt modelId="{70743951-85C2-4E59-84D5-5F8A9CC75CC1}">
      <dgm:prSet/>
      <dgm:spPr/>
      <dgm:t>
        <a:bodyPr/>
        <a:lstStyle/>
        <a:p>
          <a:r>
            <a:rPr lang="en-GB"/>
            <a:t>This means an opportunity to help them become disciples of Christ</a:t>
          </a:r>
          <a:endParaRPr lang="en-US"/>
        </a:p>
      </dgm:t>
    </dgm:pt>
    <dgm:pt modelId="{0EA0B627-32BA-43B8-BE98-38A838ED6DD3}" type="parTrans" cxnId="{3B0B0F6E-5DFE-43D1-B1BC-78A85E657BF0}">
      <dgm:prSet/>
      <dgm:spPr/>
      <dgm:t>
        <a:bodyPr/>
        <a:lstStyle/>
        <a:p>
          <a:endParaRPr lang="en-US"/>
        </a:p>
      </dgm:t>
    </dgm:pt>
    <dgm:pt modelId="{7EEEF4F0-7951-4B50-A0FB-C9C1F34CB09D}" type="sibTrans" cxnId="{3B0B0F6E-5DFE-43D1-B1BC-78A85E657BF0}">
      <dgm:prSet/>
      <dgm:spPr/>
      <dgm:t>
        <a:bodyPr/>
        <a:lstStyle/>
        <a:p>
          <a:endParaRPr lang="en-US"/>
        </a:p>
      </dgm:t>
    </dgm:pt>
    <dgm:pt modelId="{BF09E01D-A2C6-49B3-921D-F022BAF5FB0C}" type="pres">
      <dgm:prSet presAssocID="{363A6436-850F-45BF-A537-582FA10098E9}" presName="linear" presStyleCnt="0">
        <dgm:presLayoutVars>
          <dgm:animLvl val="lvl"/>
          <dgm:resizeHandles val="exact"/>
        </dgm:presLayoutVars>
      </dgm:prSet>
      <dgm:spPr/>
      <dgm:t>
        <a:bodyPr/>
        <a:lstStyle/>
        <a:p>
          <a:endParaRPr lang="en-GB"/>
        </a:p>
      </dgm:t>
    </dgm:pt>
    <dgm:pt modelId="{DD8AD271-9D78-40BF-BE92-2AEA93AF69BC}" type="pres">
      <dgm:prSet presAssocID="{FDADF22D-5D67-49ED-A23F-C8AD181D816F}" presName="parentText" presStyleLbl="node1" presStyleIdx="0" presStyleCnt="6">
        <dgm:presLayoutVars>
          <dgm:chMax val="0"/>
          <dgm:bulletEnabled val="1"/>
        </dgm:presLayoutVars>
      </dgm:prSet>
      <dgm:spPr/>
      <dgm:t>
        <a:bodyPr/>
        <a:lstStyle/>
        <a:p>
          <a:endParaRPr lang="en-GB"/>
        </a:p>
      </dgm:t>
    </dgm:pt>
    <dgm:pt modelId="{66A1CB9B-86FE-4E56-B537-D9BC9D1CE216}" type="pres">
      <dgm:prSet presAssocID="{7349E867-0FDE-405C-BE59-FC25FDE5BFD5}" presName="spacer" presStyleCnt="0"/>
      <dgm:spPr/>
    </dgm:pt>
    <dgm:pt modelId="{735AF8DD-0BB9-4A5A-8A24-C666EA30772F}" type="pres">
      <dgm:prSet presAssocID="{7F13A8BB-74CB-4617-8888-9FE1FF94E91D}" presName="parentText" presStyleLbl="node1" presStyleIdx="1" presStyleCnt="6">
        <dgm:presLayoutVars>
          <dgm:chMax val="0"/>
          <dgm:bulletEnabled val="1"/>
        </dgm:presLayoutVars>
      </dgm:prSet>
      <dgm:spPr/>
      <dgm:t>
        <a:bodyPr/>
        <a:lstStyle/>
        <a:p>
          <a:endParaRPr lang="en-GB"/>
        </a:p>
      </dgm:t>
    </dgm:pt>
    <dgm:pt modelId="{8157E518-3A73-4573-A9FA-BF24DF0BD9CE}" type="pres">
      <dgm:prSet presAssocID="{0DDABCE0-32F0-49E7-94D1-0CB3B1CC159D}" presName="spacer" presStyleCnt="0"/>
      <dgm:spPr/>
    </dgm:pt>
    <dgm:pt modelId="{68436E76-5C16-44DF-B431-77E04F45C623}" type="pres">
      <dgm:prSet presAssocID="{F0DB7F72-D2B0-4137-8C70-A2B3F932FEC2}" presName="parentText" presStyleLbl="node1" presStyleIdx="2" presStyleCnt="6">
        <dgm:presLayoutVars>
          <dgm:chMax val="0"/>
          <dgm:bulletEnabled val="1"/>
        </dgm:presLayoutVars>
      </dgm:prSet>
      <dgm:spPr/>
      <dgm:t>
        <a:bodyPr/>
        <a:lstStyle/>
        <a:p>
          <a:endParaRPr lang="en-GB"/>
        </a:p>
      </dgm:t>
    </dgm:pt>
    <dgm:pt modelId="{767D784A-1168-4455-9914-297A2FCEAE63}" type="pres">
      <dgm:prSet presAssocID="{544EC1AF-4EFF-4116-84A0-620AB35C7428}" presName="spacer" presStyleCnt="0"/>
      <dgm:spPr/>
    </dgm:pt>
    <dgm:pt modelId="{7641492A-8348-463C-B004-BE7FC26C8C0F}" type="pres">
      <dgm:prSet presAssocID="{62F8B0C8-C31F-45DF-AC18-ED9738E0C279}" presName="parentText" presStyleLbl="node1" presStyleIdx="3" presStyleCnt="6">
        <dgm:presLayoutVars>
          <dgm:chMax val="0"/>
          <dgm:bulletEnabled val="1"/>
        </dgm:presLayoutVars>
      </dgm:prSet>
      <dgm:spPr/>
      <dgm:t>
        <a:bodyPr/>
        <a:lstStyle/>
        <a:p>
          <a:endParaRPr lang="en-GB"/>
        </a:p>
      </dgm:t>
    </dgm:pt>
    <dgm:pt modelId="{8C0322F8-1207-4616-A6AB-41BFFC34DC2D}" type="pres">
      <dgm:prSet presAssocID="{4F0EB268-75E7-42E9-A7C5-51B3079FE591}" presName="spacer" presStyleCnt="0"/>
      <dgm:spPr/>
    </dgm:pt>
    <dgm:pt modelId="{005031E2-D636-4467-867B-91F94D366BD6}" type="pres">
      <dgm:prSet presAssocID="{8A28E595-AE61-4B8B-BC9A-90DC68709D6F}" presName="parentText" presStyleLbl="node1" presStyleIdx="4" presStyleCnt="6">
        <dgm:presLayoutVars>
          <dgm:chMax val="0"/>
          <dgm:bulletEnabled val="1"/>
        </dgm:presLayoutVars>
      </dgm:prSet>
      <dgm:spPr/>
      <dgm:t>
        <a:bodyPr/>
        <a:lstStyle/>
        <a:p>
          <a:endParaRPr lang="en-GB"/>
        </a:p>
      </dgm:t>
    </dgm:pt>
    <dgm:pt modelId="{2B53D150-549B-4142-B0DC-BFBC48C822EC}" type="pres">
      <dgm:prSet presAssocID="{61C722E6-F1A1-4287-B6D7-12DE94A453E2}" presName="spacer" presStyleCnt="0"/>
      <dgm:spPr/>
    </dgm:pt>
    <dgm:pt modelId="{24318D43-502A-4933-8994-75992C7316A8}" type="pres">
      <dgm:prSet presAssocID="{70743951-85C2-4E59-84D5-5F8A9CC75CC1}" presName="parentText" presStyleLbl="node1" presStyleIdx="5" presStyleCnt="6">
        <dgm:presLayoutVars>
          <dgm:chMax val="0"/>
          <dgm:bulletEnabled val="1"/>
        </dgm:presLayoutVars>
      </dgm:prSet>
      <dgm:spPr/>
      <dgm:t>
        <a:bodyPr/>
        <a:lstStyle/>
        <a:p>
          <a:endParaRPr lang="en-GB"/>
        </a:p>
      </dgm:t>
    </dgm:pt>
  </dgm:ptLst>
  <dgm:cxnLst>
    <dgm:cxn modelId="{2AAFDCD5-3785-4D66-94B9-E9A0BF202C4D}" type="presOf" srcId="{8A28E595-AE61-4B8B-BC9A-90DC68709D6F}" destId="{005031E2-D636-4467-867B-91F94D366BD6}" srcOrd="0" destOrd="0" presId="urn:microsoft.com/office/officeart/2005/8/layout/vList2"/>
    <dgm:cxn modelId="{211DFD3E-51B4-415B-BCB4-9FBFC4E95AE1}" srcId="{363A6436-850F-45BF-A537-582FA10098E9}" destId="{7F13A8BB-74CB-4617-8888-9FE1FF94E91D}" srcOrd="1" destOrd="0" parTransId="{C751CA93-61EE-4969-BD30-CC24921F8566}" sibTransId="{0DDABCE0-32F0-49E7-94D1-0CB3B1CC159D}"/>
    <dgm:cxn modelId="{23277F58-827A-4F74-84D2-77873625B9CF}" srcId="{363A6436-850F-45BF-A537-582FA10098E9}" destId="{62F8B0C8-C31F-45DF-AC18-ED9738E0C279}" srcOrd="3" destOrd="0" parTransId="{9A951421-E9E5-4FDE-B3B2-F81D4CEBB45D}" sibTransId="{4F0EB268-75E7-42E9-A7C5-51B3079FE591}"/>
    <dgm:cxn modelId="{4DF63BEE-BEDD-4F09-9A32-67185CD3B273}" type="presOf" srcId="{363A6436-850F-45BF-A537-582FA10098E9}" destId="{BF09E01D-A2C6-49B3-921D-F022BAF5FB0C}" srcOrd="0" destOrd="0" presId="urn:microsoft.com/office/officeart/2005/8/layout/vList2"/>
    <dgm:cxn modelId="{C0D7DEBF-0906-4ADE-B140-DF0016479C72}" srcId="{363A6436-850F-45BF-A537-582FA10098E9}" destId="{F0DB7F72-D2B0-4137-8C70-A2B3F932FEC2}" srcOrd="2" destOrd="0" parTransId="{60BB2136-B5F6-47E9-9E81-F2FF4CCDB26A}" sibTransId="{544EC1AF-4EFF-4116-84A0-620AB35C7428}"/>
    <dgm:cxn modelId="{A968CB46-7954-4674-B19B-50612190768D}" type="presOf" srcId="{7F13A8BB-74CB-4617-8888-9FE1FF94E91D}" destId="{735AF8DD-0BB9-4A5A-8A24-C666EA30772F}" srcOrd="0" destOrd="0" presId="urn:microsoft.com/office/officeart/2005/8/layout/vList2"/>
    <dgm:cxn modelId="{C7C51634-DCAF-4FFD-AC5C-D4FC7EEBA402}" srcId="{363A6436-850F-45BF-A537-582FA10098E9}" destId="{FDADF22D-5D67-49ED-A23F-C8AD181D816F}" srcOrd="0" destOrd="0" parTransId="{7F228D5B-A877-4505-82EA-2F66943662BD}" sibTransId="{7349E867-0FDE-405C-BE59-FC25FDE5BFD5}"/>
    <dgm:cxn modelId="{71DFC5B2-5D31-4F6E-8CF9-AFE93BAEE295}" type="presOf" srcId="{F0DB7F72-D2B0-4137-8C70-A2B3F932FEC2}" destId="{68436E76-5C16-44DF-B431-77E04F45C623}" srcOrd="0" destOrd="0" presId="urn:microsoft.com/office/officeart/2005/8/layout/vList2"/>
    <dgm:cxn modelId="{DE8F210B-B365-403D-B8C8-E61431CBF289}" type="presOf" srcId="{FDADF22D-5D67-49ED-A23F-C8AD181D816F}" destId="{DD8AD271-9D78-40BF-BE92-2AEA93AF69BC}" srcOrd="0" destOrd="0" presId="urn:microsoft.com/office/officeart/2005/8/layout/vList2"/>
    <dgm:cxn modelId="{0F2966BF-ECE2-4B0F-85F4-1535FCEFA0B8}" srcId="{363A6436-850F-45BF-A537-582FA10098E9}" destId="{8A28E595-AE61-4B8B-BC9A-90DC68709D6F}" srcOrd="4" destOrd="0" parTransId="{DF7D8C3B-1921-4E6D-A3FA-D8C94CC3FAD6}" sibTransId="{61C722E6-F1A1-4287-B6D7-12DE94A453E2}"/>
    <dgm:cxn modelId="{94686FF7-4DA9-439A-891F-62F21F9AA80B}" type="presOf" srcId="{62F8B0C8-C31F-45DF-AC18-ED9738E0C279}" destId="{7641492A-8348-463C-B004-BE7FC26C8C0F}" srcOrd="0" destOrd="0" presId="urn:microsoft.com/office/officeart/2005/8/layout/vList2"/>
    <dgm:cxn modelId="{F2F49FEE-7347-4A94-B708-5173621B61FF}" type="presOf" srcId="{70743951-85C2-4E59-84D5-5F8A9CC75CC1}" destId="{24318D43-502A-4933-8994-75992C7316A8}" srcOrd="0" destOrd="0" presId="urn:microsoft.com/office/officeart/2005/8/layout/vList2"/>
    <dgm:cxn modelId="{3B0B0F6E-5DFE-43D1-B1BC-78A85E657BF0}" srcId="{363A6436-850F-45BF-A537-582FA10098E9}" destId="{70743951-85C2-4E59-84D5-5F8A9CC75CC1}" srcOrd="5" destOrd="0" parTransId="{0EA0B627-32BA-43B8-BE98-38A838ED6DD3}" sibTransId="{7EEEF4F0-7951-4B50-A0FB-C9C1F34CB09D}"/>
    <dgm:cxn modelId="{00476C77-3605-4F26-B181-A1884C4B460F}" type="presParOf" srcId="{BF09E01D-A2C6-49B3-921D-F022BAF5FB0C}" destId="{DD8AD271-9D78-40BF-BE92-2AEA93AF69BC}" srcOrd="0" destOrd="0" presId="urn:microsoft.com/office/officeart/2005/8/layout/vList2"/>
    <dgm:cxn modelId="{8381775E-33C6-468D-A261-881BAF346A2D}" type="presParOf" srcId="{BF09E01D-A2C6-49B3-921D-F022BAF5FB0C}" destId="{66A1CB9B-86FE-4E56-B537-D9BC9D1CE216}" srcOrd="1" destOrd="0" presId="urn:microsoft.com/office/officeart/2005/8/layout/vList2"/>
    <dgm:cxn modelId="{7C68CB6C-971B-433C-ACC1-3B4B2AD65266}" type="presParOf" srcId="{BF09E01D-A2C6-49B3-921D-F022BAF5FB0C}" destId="{735AF8DD-0BB9-4A5A-8A24-C666EA30772F}" srcOrd="2" destOrd="0" presId="urn:microsoft.com/office/officeart/2005/8/layout/vList2"/>
    <dgm:cxn modelId="{2B62C63E-59C9-4685-BEF4-4D5A87E95D55}" type="presParOf" srcId="{BF09E01D-A2C6-49B3-921D-F022BAF5FB0C}" destId="{8157E518-3A73-4573-A9FA-BF24DF0BD9CE}" srcOrd="3" destOrd="0" presId="urn:microsoft.com/office/officeart/2005/8/layout/vList2"/>
    <dgm:cxn modelId="{E6D92268-DCFD-4AE6-B700-558E185ED4D9}" type="presParOf" srcId="{BF09E01D-A2C6-49B3-921D-F022BAF5FB0C}" destId="{68436E76-5C16-44DF-B431-77E04F45C623}" srcOrd="4" destOrd="0" presId="urn:microsoft.com/office/officeart/2005/8/layout/vList2"/>
    <dgm:cxn modelId="{5B8E4A38-FDAC-466C-BD92-91758B489542}" type="presParOf" srcId="{BF09E01D-A2C6-49B3-921D-F022BAF5FB0C}" destId="{767D784A-1168-4455-9914-297A2FCEAE63}" srcOrd="5" destOrd="0" presId="urn:microsoft.com/office/officeart/2005/8/layout/vList2"/>
    <dgm:cxn modelId="{ED7832AD-7C29-4252-87B9-7FE6FABDED88}" type="presParOf" srcId="{BF09E01D-A2C6-49B3-921D-F022BAF5FB0C}" destId="{7641492A-8348-463C-B004-BE7FC26C8C0F}" srcOrd="6" destOrd="0" presId="urn:microsoft.com/office/officeart/2005/8/layout/vList2"/>
    <dgm:cxn modelId="{6107EFD7-FFB6-4F79-BC4E-0DB641928428}" type="presParOf" srcId="{BF09E01D-A2C6-49B3-921D-F022BAF5FB0C}" destId="{8C0322F8-1207-4616-A6AB-41BFFC34DC2D}" srcOrd="7" destOrd="0" presId="urn:microsoft.com/office/officeart/2005/8/layout/vList2"/>
    <dgm:cxn modelId="{E1C51403-C65C-45A5-83F1-EC41E0981812}" type="presParOf" srcId="{BF09E01D-A2C6-49B3-921D-F022BAF5FB0C}" destId="{005031E2-D636-4467-867B-91F94D366BD6}" srcOrd="8" destOrd="0" presId="urn:microsoft.com/office/officeart/2005/8/layout/vList2"/>
    <dgm:cxn modelId="{E0517A70-A663-4C76-A8BA-54CE5E849170}" type="presParOf" srcId="{BF09E01D-A2C6-49B3-921D-F022BAF5FB0C}" destId="{2B53D150-549B-4142-B0DC-BFBC48C822EC}" srcOrd="9" destOrd="0" presId="urn:microsoft.com/office/officeart/2005/8/layout/vList2"/>
    <dgm:cxn modelId="{7128D24B-2332-4E20-B5C3-1CBBD81D4BD7}" type="presParOf" srcId="{BF09E01D-A2C6-49B3-921D-F022BAF5FB0C}" destId="{24318D43-502A-4933-8994-75992C7316A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33F521-6C36-4AD8-88BE-BAB509AD01BD}" type="doc">
      <dgm:prSet loTypeId="urn:microsoft.com/office/officeart/2005/8/layout/process5" loCatId="process" qsTypeId="urn:microsoft.com/office/officeart/2005/8/quickstyle/simple2" qsCatId="simple" csTypeId="urn:microsoft.com/office/officeart/2005/8/colors/accent3_2" csCatId="accent3"/>
      <dgm:spPr/>
      <dgm:t>
        <a:bodyPr/>
        <a:lstStyle/>
        <a:p>
          <a:endParaRPr lang="en-US"/>
        </a:p>
      </dgm:t>
    </dgm:pt>
    <dgm:pt modelId="{C1563E85-FE98-46FC-B5F4-0BE94E0C88E0}">
      <dgm:prSet/>
      <dgm:spPr/>
      <dgm:t>
        <a:bodyPr/>
        <a:lstStyle/>
        <a:p>
          <a:r>
            <a:rPr lang="en-GB"/>
            <a:t>Why do people leave the Catholic Church?</a:t>
          </a:r>
          <a:endParaRPr lang="en-US"/>
        </a:p>
      </dgm:t>
    </dgm:pt>
    <dgm:pt modelId="{82ACA6D6-AD92-4E3D-A309-410E388E1692}" type="parTrans" cxnId="{0EC331AA-AE83-4161-8997-4CE4E46BAF0B}">
      <dgm:prSet/>
      <dgm:spPr/>
      <dgm:t>
        <a:bodyPr/>
        <a:lstStyle/>
        <a:p>
          <a:endParaRPr lang="en-US"/>
        </a:p>
      </dgm:t>
    </dgm:pt>
    <dgm:pt modelId="{C30824EA-5452-400C-A19C-885CD52C33CF}" type="sibTrans" cxnId="{0EC331AA-AE83-4161-8997-4CE4E46BAF0B}">
      <dgm:prSet/>
      <dgm:spPr/>
      <dgm:t>
        <a:bodyPr/>
        <a:lstStyle/>
        <a:p>
          <a:endParaRPr lang="en-US"/>
        </a:p>
      </dgm:t>
    </dgm:pt>
    <dgm:pt modelId="{50A42FAB-9DBE-4F6D-9F26-EDB267478DFA}">
      <dgm:prSet/>
      <dgm:spPr/>
      <dgm:t>
        <a:bodyPr/>
        <a:lstStyle/>
        <a:p>
          <a:r>
            <a:rPr lang="en-GB"/>
            <a:t>‘My Spiritual needs are not met (71%)</a:t>
          </a:r>
          <a:endParaRPr lang="en-US"/>
        </a:p>
      </dgm:t>
    </dgm:pt>
    <dgm:pt modelId="{C8C0A718-4681-469D-9177-E026F1B6540E}" type="parTrans" cxnId="{04CCD353-FCED-41D1-8A96-5DDDB9F82B3E}">
      <dgm:prSet/>
      <dgm:spPr/>
      <dgm:t>
        <a:bodyPr/>
        <a:lstStyle/>
        <a:p>
          <a:endParaRPr lang="en-US"/>
        </a:p>
      </dgm:t>
    </dgm:pt>
    <dgm:pt modelId="{87E0F77A-32BE-41C4-83C6-7A214579E33F}" type="sibTrans" cxnId="{04CCD353-FCED-41D1-8A96-5DDDB9F82B3E}">
      <dgm:prSet/>
      <dgm:spPr/>
      <dgm:t>
        <a:bodyPr/>
        <a:lstStyle/>
        <a:p>
          <a:endParaRPr lang="en-US"/>
        </a:p>
      </dgm:t>
    </dgm:pt>
    <dgm:pt modelId="{B5C5C8CB-0B82-4E94-AC02-70957C5F68B9}">
      <dgm:prSet/>
      <dgm:spPr/>
      <dgm:t>
        <a:bodyPr/>
        <a:lstStyle/>
        <a:p>
          <a:r>
            <a:rPr lang="en-GB"/>
            <a:t>‘I found a religion I liked more (70%)</a:t>
          </a:r>
          <a:endParaRPr lang="en-US"/>
        </a:p>
      </dgm:t>
    </dgm:pt>
    <dgm:pt modelId="{76F1FAB1-659A-411E-9F14-E3947FE12999}" type="parTrans" cxnId="{4729280A-C7E9-49E5-AC5D-C572ABA87BD1}">
      <dgm:prSet/>
      <dgm:spPr/>
      <dgm:t>
        <a:bodyPr/>
        <a:lstStyle/>
        <a:p>
          <a:endParaRPr lang="en-US"/>
        </a:p>
      </dgm:t>
    </dgm:pt>
    <dgm:pt modelId="{AC25DCC2-E134-4FBA-9E84-E397A03F517C}" type="sibTrans" cxnId="{4729280A-C7E9-49E5-AC5D-C572ABA87BD1}">
      <dgm:prSet/>
      <dgm:spPr/>
      <dgm:t>
        <a:bodyPr/>
        <a:lstStyle/>
        <a:p>
          <a:endParaRPr lang="en-US"/>
        </a:p>
      </dgm:t>
    </dgm:pt>
    <dgm:pt modelId="{475D0946-9B08-46F1-9253-B4E5D0B84617}">
      <dgm:prSet/>
      <dgm:spPr/>
      <dgm:t>
        <a:bodyPr/>
        <a:lstStyle/>
        <a:p>
          <a:r>
            <a:rPr lang="en-GB"/>
            <a:t>Sexual abuse scandal (21%)</a:t>
          </a:r>
          <a:endParaRPr lang="en-US"/>
        </a:p>
      </dgm:t>
    </dgm:pt>
    <dgm:pt modelId="{D79F53FC-611E-40C9-900F-A768700ED00C}" type="parTrans" cxnId="{ABA03248-A31E-4B0D-82F8-65F765EEDBF7}">
      <dgm:prSet/>
      <dgm:spPr/>
      <dgm:t>
        <a:bodyPr/>
        <a:lstStyle/>
        <a:p>
          <a:endParaRPr lang="en-US"/>
        </a:p>
      </dgm:t>
    </dgm:pt>
    <dgm:pt modelId="{5E41C946-E99B-4D1E-9782-3473C1BE5868}" type="sibTrans" cxnId="{ABA03248-A31E-4B0D-82F8-65F765EEDBF7}">
      <dgm:prSet/>
      <dgm:spPr/>
      <dgm:t>
        <a:bodyPr/>
        <a:lstStyle/>
        <a:p>
          <a:endParaRPr lang="en-US"/>
        </a:p>
      </dgm:t>
    </dgm:pt>
    <dgm:pt modelId="{4AC935C5-C206-4A4B-8B64-590C5547AA14}">
      <dgm:prSet/>
      <dgm:spPr/>
      <dgm:t>
        <a:bodyPr/>
        <a:lstStyle/>
        <a:p>
          <a:r>
            <a:rPr lang="en-GB"/>
            <a:t>Separation or divorce (3%)</a:t>
          </a:r>
          <a:endParaRPr lang="en-US"/>
        </a:p>
      </dgm:t>
    </dgm:pt>
    <dgm:pt modelId="{96F64CDC-19DF-413E-B90C-8F70BB396400}" type="parTrans" cxnId="{9700BAB4-A2E6-441B-80A4-8B1F3795E056}">
      <dgm:prSet/>
      <dgm:spPr/>
      <dgm:t>
        <a:bodyPr/>
        <a:lstStyle/>
        <a:p>
          <a:endParaRPr lang="en-US"/>
        </a:p>
      </dgm:t>
    </dgm:pt>
    <dgm:pt modelId="{F46C9EB7-0130-4F25-AA31-B52E00D279B2}" type="sibTrans" cxnId="{9700BAB4-A2E6-441B-80A4-8B1F3795E056}">
      <dgm:prSet/>
      <dgm:spPr/>
      <dgm:t>
        <a:bodyPr/>
        <a:lstStyle/>
        <a:p>
          <a:endParaRPr lang="en-US"/>
        </a:p>
      </dgm:t>
    </dgm:pt>
    <dgm:pt modelId="{BE705B23-D031-4A8D-8F91-92B34A364BC5}" type="pres">
      <dgm:prSet presAssocID="{DD33F521-6C36-4AD8-88BE-BAB509AD01BD}" presName="diagram" presStyleCnt="0">
        <dgm:presLayoutVars>
          <dgm:dir/>
          <dgm:resizeHandles val="exact"/>
        </dgm:presLayoutVars>
      </dgm:prSet>
      <dgm:spPr/>
      <dgm:t>
        <a:bodyPr/>
        <a:lstStyle/>
        <a:p>
          <a:endParaRPr lang="en-GB"/>
        </a:p>
      </dgm:t>
    </dgm:pt>
    <dgm:pt modelId="{096D978D-2DF2-478A-8964-082C53A041E3}" type="pres">
      <dgm:prSet presAssocID="{C1563E85-FE98-46FC-B5F4-0BE94E0C88E0}" presName="node" presStyleLbl="node1" presStyleIdx="0" presStyleCnt="1">
        <dgm:presLayoutVars>
          <dgm:bulletEnabled val="1"/>
        </dgm:presLayoutVars>
      </dgm:prSet>
      <dgm:spPr/>
      <dgm:t>
        <a:bodyPr/>
        <a:lstStyle/>
        <a:p>
          <a:endParaRPr lang="en-GB"/>
        </a:p>
      </dgm:t>
    </dgm:pt>
  </dgm:ptLst>
  <dgm:cxnLst>
    <dgm:cxn modelId="{04CCD353-FCED-41D1-8A96-5DDDB9F82B3E}" srcId="{C1563E85-FE98-46FC-B5F4-0BE94E0C88E0}" destId="{50A42FAB-9DBE-4F6D-9F26-EDB267478DFA}" srcOrd="0" destOrd="0" parTransId="{C8C0A718-4681-469D-9177-E026F1B6540E}" sibTransId="{87E0F77A-32BE-41C4-83C6-7A214579E33F}"/>
    <dgm:cxn modelId="{0EC331AA-AE83-4161-8997-4CE4E46BAF0B}" srcId="{DD33F521-6C36-4AD8-88BE-BAB509AD01BD}" destId="{C1563E85-FE98-46FC-B5F4-0BE94E0C88E0}" srcOrd="0" destOrd="0" parTransId="{82ACA6D6-AD92-4E3D-A309-410E388E1692}" sibTransId="{C30824EA-5452-400C-A19C-885CD52C33CF}"/>
    <dgm:cxn modelId="{9700BAB4-A2E6-441B-80A4-8B1F3795E056}" srcId="{C1563E85-FE98-46FC-B5F4-0BE94E0C88E0}" destId="{4AC935C5-C206-4A4B-8B64-590C5547AA14}" srcOrd="3" destOrd="0" parTransId="{96F64CDC-19DF-413E-B90C-8F70BB396400}" sibTransId="{F46C9EB7-0130-4F25-AA31-B52E00D279B2}"/>
    <dgm:cxn modelId="{0720E424-CB2A-41AA-9581-8E4DC8EE3191}" type="presOf" srcId="{50A42FAB-9DBE-4F6D-9F26-EDB267478DFA}" destId="{096D978D-2DF2-478A-8964-082C53A041E3}" srcOrd="0" destOrd="1" presId="urn:microsoft.com/office/officeart/2005/8/layout/process5"/>
    <dgm:cxn modelId="{452BADBF-1314-44E5-9756-F78882064E23}" type="presOf" srcId="{4AC935C5-C206-4A4B-8B64-590C5547AA14}" destId="{096D978D-2DF2-478A-8964-082C53A041E3}" srcOrd="0" destOrd="4" presId="urn:microsoft.com/office/officeart/2005/8/layout/process5"/>
    <dgm:cxn modelId="{33E6B9C8-0C56-4C2E-AF8C-FC7D95347442}" type="presOf" srcId="{C1563E85-FE98-46FC-B5F4-0BE94E0C88E0}" destId="{096D978D-2DF2-478A-8964-082C53A041E3}" srcOrd="0" destOrd="0" presId="urn:microsoft.com/office/officeart/2005/8/layout/process5"/>
    <dgm:cxn modelId="{F463DBDF-B781-4F86-B05E-3D8241DC5034}" type="presOf" srcId="{DD33F521-6C36-4AD8-88BE-BAB509AD01BD}" destId="{BE705B23-D031-4A8D-8F91-92B34A364BC5}" srcOrd="0" destOrd="0" presId="urn:microsoft.com/office/officeart/2005/8/layout/process5"/>
    <dgm:cxn modelId="{B0C8A817-3EFF-413F-85C1-3D802EAB4C06}" type="presOf" srcId="{475D0946-9B08-46F1-9253-B4E5D0B84617}" destId="{096D978D-2DF2-478A-8964-082C53A041E3}" srcOrd="0" destOrd="3" presId="urn:microsoft.com/office/officeart/2005/8/layout/process5"/>
    <dgm:cxn modelId="{E5D18B67-0D96-42F2-8610-B68A7C8D335E}" type="presOf" srcId="{B5C5C8CB-0B82-4E94-AC02-70957C5F68B9}" destId="{096D978D-2DF2-478A-8964-082C53A041E3}" srcOrd="0" destOrd="2" presId="urn:microsoft.com/office/officeart/2005/8/layout/process5"/>
    <dgm:cxn modelId="{ABA03248-A31E-4B0D-82F8-65F765EEDBF7}" srcId="{C1563E85-FE98-46FC-B5F4-0BE94E0C88E0}" destId="{475D0946-9B08-46F1-9253-B4E5D0B84617}" srcOrd="2" destOrd="0" parTransId="{D79F53FC-611E-40C9-900F-A768700ED00C}" sibTransId="{5E41C946-E99B-4D1E-9782-3473C1BE5868}"/>
    <dgm:cxn modelId="{4729280A-C7E9-49E5-AC5D-C572ABA87BD1}" srcId="{C1563E85-FE98-46FC-B5F4-0BE94E0C88E0}" destId="{B5C5C8CB-0B82-4E94-AC02-70957C5F68B9}" srcOrd="1" destOrd="0" parTransId="{76F1FAB1-659A-411E-9F14-E3947FE12999}" sibTransId="{AC25DCC2-E134-4FBA-9E84-E397A03F517C}"/>
    <dgm:cxn modelId="{67DE98D1-CA82-41C5-9D4A-27DAEC37A82A}" type="presParOf" srcId="{BE705B23-D031-4A8D-8F91-92B34A364BC5}" destId="{096D978D-2DF2-478A-8964-082C53A041E3}" srcOrd="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81582F-5ED4-4F6F-893B-785C65839C3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AD1F9F6-0515-487B-9D42-5402D7350622}">
      <dgm:prSet/>
      <dgm:spPr/>
      <dgm:t>
        <a:bodyPr/>
        <a:lstStyle/>
        <a:p>
          <a:r>
            <a:rPr lang="en-GB"/>
            <a:t>Becoming protestant, why?</a:t>
          </a:r>
          <a:endParaRPr lang="en-US"/>
        </a:p>
      </dgm:t>
    </dgm:pt>
    <dgm:pt modelId="{87A4854D-D2EC-406C-9E25-DECAF892BBA4}" type="parTrans" cxnId="{A70B074C-335E-41E1-9A2C-E91BBFB1C3D5}">
      <dgm:prSet/>
      <dgm:spPr/>
      <dgm:t>
        <a:bodyPr/>
        <a:lstStyle/>
        <a:p>
          <a:endParaRPr lang="en-US"/>
        </a:p>
      </dgm:t>
    </dgm:pt>
    <dgm:pt modelId="{9C2380AF-44E8-4037-AE4B-1C6EC4BC6940}" type="sibTrans" cxnId="{A70B074C-335E-41E1-9A2C-E91BBFB1C3D5}">
      <dgm:prSet/>
      <dgm:spPr/>
      <dgm:t>
        <a:bodyPr/>
        <a:lstStyle/>
        <a:p>
          <a:endParaRPr lang="en-US"/>
        </a:p>
      </dgm:t>
    </dgm:pt>
    <dgm:pt modelId="{0B2D0383-B230-4EF3-90F1-5F873B8DD314}">
      <dgm:prSet/>
      <dgm:spPr/>
      <dgm:t>
        <a:bodyPr/>
        <a:lstStyle/>
        <a:p>
          <a:r>
            <a:rPr lang="en-GB"/>
            <a:t>‘Enjoyed new faith services and worship (81%)</a:t>
          </a:r>
          <a:endParaRPr lang="en-US"/>
        </a:p>
      </dgm:t>
    </dgm:pt>
    <dgm:pt modelId="{E6E2A43D-CE83-46B3-97C6-8BCBD4F03CAD}" type="parTrans" cxnId="{1361EF4E-EA1E-489E-85CC-63558E91083C}">
      <dgm:prSet/>
      <dgm:spPr/>
      <dgm:t>
        <a:bodyPr/>
        <a:lstStyle/>
        <a:p>
          <a:endParaRPr lang="en-US"/>
        </a:p>
      </dgm:t>
    </dgm:pt>
    <dgm:pt modelId="{1263DF4B-8E13-4BD1-90D8-0FF5180ABD34}" type="sibTrans" cxnId="{1361EF4E-EA1E-489E-85CC-63558E91083C}">
      <dgm:prSet/>
      <dgm:spPr/>
      <dgm:t>
        <a:bodyPr/>
        <a:lstStyle/>
        <a:p>
          <a:endParaRPr lang="en-US"/>
        </a:p>
      </dgm:t>
    </dgm:pt>
    <dgm:pt modelId="{0F9C602E-00C4-465E-A226-FC628A1044DA}">
      <dgm:prSet/>
      <dgm:spPr/>
      <dgm:t>
        <a:bodyPr/>
        <a:lstStyle/>
        <a:p>
          <a:r>
            <a:rPr lang="en-GB"/>
            <a:t>‘Felt called by God’ (62%)</a:t>
          </a:r>
          <a:endParaRPr lang="en-US"/>
        </a:p>
      </dgm:t>
    </dgm:pt>
    <dgm:pt modelId="{1EFA64C3-CA97-44CE-9143-3FCBB0960F8D}" type="parTrans" cxnId="{1BF01633-E6C2-4B79-BD93-462CA2A363E0}">
      <dgm:prSet/>
      <dgm:spPr/>
      <dgm:t>
        <a:bodyPr/>
        <a:lstStyle/>
        <a:p>
          <a:endParaRPr lang="en-US"/>
        </a:p>
      </dgm:t>
    </dgm:pt>
    <dgm:pt modelId="{43C212F9-1900-4E79-B5E7-6DEC8075F56C}" type="sibTrans" cxnId="{1BF01633-E6C2-4B79-BD93-462CA2A363E0}">
      <dgm:prSet/>
      <dgm:spPr/>
      <dgm:t>
        <a:bodyPr/>
        <a:lstStyle/>
        <a:p>
          <a:endParaRPr lang="en-US"/>
        </a:p>
      </dgm:t>
    </dgm:pt>
    <dgm:pt modelId="{83D5545A-CA2E-4941-A5C1-62B5E8E1A2D8}" type="pres">
      <dgm:prSet presAssocID="{6A81582F-5ED4-4F6F-893B-785C65839C3F}" presName="root" presStyleCnt="0">
        <dgm:presLayoutVars>
          <dgm:dir/>
          <dgm:resizeHandles val="exact"/>
        </dgm:presLayoutVars>
      </dgm:prSet>
      <dgm:spPr/>
      <dgm:t>
        <a:bodyPr/>
        <a:lstStyle/>
        <a:p>
          <a:endParaRPr lang="en-GB"/>
        </a:p>
      </dgm:t>
    </dgm:pt>
    <dgm:pt modelId="{76630956-9872-43F1-AF2D-90BEBB752B15}" type="pres">
      <dgm:prSet presAssocID="{6AD1F9F6-0515-487B-9D42-5402D7350622}" presName="compNode" presStyleCnt="0"/>
      <dgm:spPr/>
    </dgm:pt>
    <dgm:pt modelId="{CA1C9847-0BBA-421F-B67B-9F5134B4949B}" type="pres">
      <dgm:prSet presAssocID="{6AD1F9F6-0515-487B-9D42-5402D7350622}" presName="bgRect" presStyleLbl="bgShp" presStyleIdx="0" presStyleCnt="3"/>
      <dgm:spPr/>
    </dgm:pt>
    <dgm:pt modelId="{6A650BB2-3043-4945-A954-30292C70BC22}" type="pres">
      <dgm:prSet presAssocID="{6AD1F9F6-0515-487B-9D42-5402D73506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GB"/>
        </a:p>
      </dgm:t>
      <dgm:extLst>
        <a:ext uri="{E40237B7-FDA0-4F09-8148-C483321AD2D9}">
          <dgm14:cNvPr xmlns:dgm14="http://schemas.microsoft.com/office/drawing/2010/diagram" id="0" name="" descr="Leprechaun Hat"/>
        </a:ext>
      </dgm:extLst>
    </dgm:pt>
    <dgm:pt modelId="{69CA50FA-C55E-48A8-B868-4CAF6292F7CE}" type="pres">
      <dgm:prSet presAssocID="{6AD1F9F6-0515-487B-9D42-5402D7350622}" presName="spaceRect" presStyleCnt="0"/>
      <dgm:spPr/>
    </dgm:pt>
    <dgm:pt modelId="{4B7A6D34-7CA1-4FF5-8A8D-D61540F63312}" type="pres">
      <dgm:prSet presAssocID="{6AD1F9F6-0515-487B-9D42-5402D7350622}" presName="parTx" presStyleLbl="revTx" presStyleIdx="0" presStyleCnt="3">
        <dgm:presLayoutVars>
          <dgm:chMax val="0"/>
          <dgm:chPref val="0"/>
        </dgm:presLayoutVars>
      </dgm:prSet>
      <dgm:spPr/>
      <dgm:t>
        <a:bodyPr/>
        <a:lstStyle/>
        <a:p>
          <a:endParaRPr lang="en-GB"/>
        </a:p>
      </dgm:t>
    </dgm:pt>
    <dgm:pt modelId="{8BE19A40-B22F-4505-9C27-CE5B079B65BA}" type="pres">
      <dgm:prSet presAssocID="{9C2380AF-44E8-4037-AE4B-1C6EC4BC6940}" presName="sibTrans" presStyleCnt="0"/>
      <dgm:spPr/>
    </dgm:pt>
    <dgm:pt modelId="{D9CB88AD-0C6A-4827-AF23-05A2C3065F81}" type="pres">
      <dgm:prSet presAssocID="{0B2D0383-B230-4EF3-90F1-5F873B8DD314}" presName="compNode" presStyleCnt="0"/>
      <dgm:spPr/>
    </dgm:pt>
    <dgm:pt modelId="{7BEC4994-8E7D-473F-B48C-93A665AB22DA}" type="pres">
      <dgm:prSet presAssocID="{0B2D0383-B230-4EF3-90F1-5F873B8DD314}" presName="bgRect" presStyleLbl="bgShp" presStyleIdx="1" presStyleCnt="3"/>
      <dgm:spPr/>
    </dgm:pt>
    <dgm:pt modelId="{D8721942-3271-4804-BE48-5C2D837916B3}" type="pres">
      <dgm:prSet presAssocID="{0B2D0383-B230-4EF3-90F1-5F873B8DD3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GB"/>
        </a:p>
      </dgm:t>
      <dgm:extLst>
        <a:ext uri="{E40237B7-FDA0-4F09-8148-C483321AD2D9}">
          <dgm14:cNvPr xmlns:dgm14="http://schemas.microsoft.com/office/drawing/2010/diagram" id="0" name="" descr="Wind Chime"/>
        </a:ext>
      </dgm:extLst>
    </dgm:pt>
    <dgm:pt modelId="{960F0CBB-B353-42AD-AFD1-33F28D607C96}" type="pres">
      <dgm:prSet presAssocID="{0B2D0383-B230-4EF3-90F1-5F873B8DD314}" presName="spaceRect" presStyleCnt="0"/>
      <dgm:spPr/>
    </dgm:pt>
    <dgm:pt modelId="{36FD7E39-10AD-46F2-9AC5-AD8FB66FB02B}" type="pres">
      <dgm:prSet presAssocID="{0B2D0383-B230-4EF3-90F1-5F873B8DD314}" presName="parTx" presStyleLbl="revTx" presStyleIdx="1" presStyleCnt="3">
        <dgm:presLayoutVars>
          <dgm:chMax val="0"/>
          <dgm:chPref val="0"/>
        </dgm:presLayoutVars>
      </dgm:prSet>
      <dgm:spPr/>
      <dgm:t>
        <a:bodyPr/>
        <a:lstStyle/>
        <a:p>
          <a:endParaRPr lang="en-GB"/>
        </a:p>
      </dgm:t>
    </dgm:pt>
    <dgm:pt modelId="{862EEA8A-3B97-423D-BF9F-BB62FB580292}" type="pres">
      <dgm:prSet presAssocID="{1263DF4B-8E13-4BD1-90D8-0FF5180ABD34}" presName="sibTrans" presStyleCnt="0"/>
      <dgm:spPr/>
    </dgm:pt>
    <dgm:pt modelId="{1CD680E2-6842-4CD5-9E3F-E1496813B023}" type="pres">
      <dgm:prSet presAssocID="{0F9C602E-00C4-465E-A226-FC628A1044DA}" presName="compNode" presStyleCnt="0"/>
      <dgm:spPr/>
    </dgm:pt>
    <dgm:pt modelId="{CEF116A0-2A7C-4308-83D0-D94DF3827003}" type="pres">
      <dgm:prSet presAssocID="{0F9C602E-00C4-465E-A226-FC628A1044DA}" presName="bgRect" presStyleLbl="bgShp" presStyleIdx="2" presStyleCnt="3"/>
      <dgm:spPr/>
    </dgm:pt>
    <dgm:pt modelId="{4A528B10-381C-4BD5-9631-4B9D69D8BEF7}" type="pres">
      <dgm:prSet presAssocID="{0F9C602E-00C4-465E-A226-FC628A1044DA}"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GB"/>
        </a:p>
      </dgm:t>
      <dgm:extLst>
        <a:ext uri="{E40237B7-FDA0-4F09-8148-C483321AD2D9}">
          <dgm14:cNvPr xmlns:dgm14="http://schemas.microsoft.com/office/drawing/2010/diagram" id="0" name="" descr="Skeleton"/>
        </a:ext>
      </dgm:extLst>
    </dgm:pt>
    <dgm:pt modelId="{E1CCBB1A-761A-45DA-B88C-57DD4F1DE506}" type="pres">
      <dgm:prSet presAssocID="{0F9C602E-00C4-465E-A226-FC628A1044DA}" presName="spaceRect" presStyleCnt="0"/>
      <dgm:spPr/>
    </dgm:pt>
    <dgm:pt modelId="{2805EAA6-56F9-4AE9-A84F-EC997763F1D9}" type="pres">
      <dgm:prSet presAssocID="{0F9C602E-00C4-465E-A226-FC628A1044DA}" presName="parTx" presStyleLbl="revTx" presStyleIdx="2" presStyleCnt="3">
        <dgm:presLayoutVars>
          <dgm:chMax val="0"/>
          <dgm:chPref val="0"/>
        </dgm:presLayoutVars>
      </dgm:prSet>
      <dgm:spPr/>
      <dgm:t>
        <a:bodyPr/>
        <a:lstStyle/>
        <a:p>
          <a:endParaRPr lang="en-GB"/>
        </a:p>
      </dgm:t>
    </dgm:pt>
  </dgm:ptLst>
  <dgm:cxnLst>
    <dgm:cxn modelId="{CF25DB39-7454-45F4-B951-48CF74D091A0}" type="presOf" srcId="{6A81582F-5ED4-4F6F-893B-785C65839C3F}" destId="{83D5545A-CA2E-4941-A5C1-62B5E8E1A2D8}" srcOrd="0" destOrd="0" presId="urn:microsoft.com/office/officeart/2018/2/layout/IconVerticalSolidList"/>
    <dgm:cxn modelId="{1361EF4E-EA1E-489E-85CC-63558E91083C}" srcId="{6A81582F-5ED4-4F6F-893B-785C65839C3F}" destId="{0B2D0383-B230-4EF3-90F1-5F873B8DD314}" srcOrd="1" destOrd="0" parTransId="{E6E2A43D-CE83-46B3-97C6-8BCBD4F03CAD}" sibTransId="{1263DF4B-8E13-4BD1-90D8-0FF5180ABD34}"/>
    <dgm:cxn modelId="{882C3455-84A2-466B-A707-9132CEFBCDC2}" type="presOf" srcId="{6AD1F9F6-0515-487B-9D42-5402D7350622}" destId="{4B7A6D34-7CA1-4FF5-8A8D-D61540F63312}" srcOrd="0" destOrd="0" presId="urn:microsoft.com/office/officeart/2018/2/layout/IconVerticalSolidList"/>
    <dgm:cxn modelId="{A70B074C-335E-41E1-9A2C-E91BBFB1C3D5}" srcId="{6A81582F-5ED4-4F6F-893B-785C65839C3F}" destId="{6AD1F9F6-0515-487B-9D42-5402D7350622}" srcOrd="0" destOrd="0" parTransId="{87A4854D-D2EC-406C-9E25-DECAF892BBA4}" sibTransId="{9C2380AF-44E8-4037-AE4B-1C6EC4BC6940}"/>
    <dgm:cxn modelId="{1BF01633-E6C2-4B79-BD93-462CA2A363E0}" srcId="{6A81582F-5ED4-4F6F-893B-785C65839C3F}" destId="{0F9C602E-00C4-465E-A226-FC628A1044DA}" srcOrd="2" destOrd="0" parTransId="{1EFA64C3-CA97-44CE-9143-3FCBB0960F8D}" sibTransId="{43C212F9-1900-4E79-B5E7-6DEC8075F56C}"/>
    <dgm:cxn modelId="{4993ECBD-F1D3-4BD8-BCF0-7AE798E09655}" type="presOf" srcId="{0F9C602E-00C4-465E-A226-FC628A1044DA}" destId="{2805EAA6-56F9-4AE9-A84F-EC997763F1D9}" srcOrd="0" destOrd="0" presId="urn:microsoft.com/office/officeart/2018/2/layout/IconVerticalSolidList"/>
    <dgm:cxn modelId="{243D9953-E28B-4E50-B269-BE1B8CE65E6C}" type="presOf" srcId="{0B2D0383-B230-4EF3-90F1-5F873B8DD314}" destId="{36FD7E39-10AD-46F2-9AC5-AD8FB66FB02B}" srcOrd="0" destOrd="0" presId="urn:microsoft.com/office/officeart/2018/2/layout/IconVerticalSolidList"/>
    <dgm:cxn modelId="{061E9A09-477F-4563-9A66-B9047FB094FC}" type="presParOf" srcId="{83D5545A-CA2E-4941-A5C1-62B5E8E1A2D8}" destId="{76630956-9872-43F1-AF2D-90BEBB752B15}" srcOrd="0" destOrd="0" presId="urn:microsoft.com/office/officeart/2018/2/layout/IconVerticalSolidList"/>
    <dgm:cxn modelId="{8778DA63-F54A-478B-9DC1-0B9065821DA4}" type="presParOf" srcId="{76630956-9872-43F1-AF2D-90BEBB752B15}" destId="{CA1C9847-0BBA-421F-B67B-9F5134B4949B}" srcOrd="0" destOrd="0" presId="urn:microsoft.com/office/officeart/2018/2/layout/IconVerticalSolidList"/>
    <dgm:cxn modelId="{B79780E6-733F-4DFC-985D-C29D4908B43C}" type="presParOf" srcId="{76630956-9872-43F1-AF2D-90BEBB752B15}" destId="{6A650BB2-3043-4945-A954-30292C70BC22}" srcOrd="1" destOrd="0" presId="urn:microsoft.com/office/officeart/2018/2/layout/IconVerticalSolidList"/>
    <dgm:cxn modelId="{2E5DC5E9-92DC-4451-A333-A289C4D2467A}" type="presParOf" srcId="{76630956-9872-43F1-AF2D-90BEBB752B15}" destId="{69CA50FA-C55E-48A8-B868-4CAF6292F7CE}" srcOrd="2" destOrd="0" presId="urn:microsoft.com/office/officeart/2018/2/layout/IconVerticalSolidList"/>
    <dgm:cxn modelId="{AD6E0C28-0E95-49C9-A019-0F35427C00A9}" type="presParOf" srcId="{76630956-9872-43F1-AF2D-90BEBB752B15}" destId="{4B7A6D34-7CA1-4FF5-8A8D-D61540F63312}" srcOrd="3" destOrd="0" presId="urn:microsoft.com/office/officeart/2018/2/layout/IconVerticalSolidList"/>
    <dgm:cxn modelId="{CE355425-C2EB-481F-A3A2-00CE5EF47CC7}" type="presParOf" srcId="{83D5545A-CA2E-4941-A5C1-62B5E8E1A2D8}" destId="{8BE19A40-B22F-4505-9C27-CE5B079B65BA}" srcOrd="1" destOrd="0" presId="urn:microsoft.com/office/officeart/2018/2/layout/IconVerticalSolidList"/>
    <dgm:cxn modelId="{44137C7A-FD5C-4B75-BC36-0D7C1DED6AB0}" type="presParOf" srcId="{83D5545A-CA2E-4941-A5C1-62B5E8E1A2D8}" destId="{D9CB88AD-0C6A-4827-AF23-05A2C3065F81}" srcOrd="2" destOrd="0" presId="urn:microsoft.com/office/officeart/2018/2/layout/IconVerticalSolidList"/>
    <dgm:cxn modelId="{21B247FC-E951-412A-B7C7-27C2FF103AC2}" type="presParOf" srcId="{D9CB88AD-0C6A-4827-AF23-05A2C3065F81}" destId="{7BEC4994-8E7D-473F-B48C-93A665AB22DA}" srcOrd="0" destOrd="0" presId="urn:microsoft.com/office/officeart/2018/2/layout/IconVerticalSolidList"/>
    <dgm:cxn modelId="{B6290F58-4187-43DB-A789-257450183D67}" type="presParOf" srcId="{D9CB88AD-0C6A-4827-AF23-05A2C3065F81}" destId="{D8721942-3271-4804-BE48-5C2D837916B3}" srcOrd="1" destOrd="0" presId="urn:microsoft.com/office/officeart/2018/2/layout/IconVerticalSolidList"/>
    <dgm:cxn modelId="{FFFE610B-80A1-4013-A660-6AF7AC0F4706}" type="presParOf" srcId="{D9CB88AD-0C6A-4827-AF23-05A2C3065F81}" destId="{960F0CBB-B353-42AD-AFD1-33F28D607C96}" srcOrd="2" destOrd="0" presId="urn:microsoft.com/office/officeart/2018/2/layout/IconVerticalSolidList"/>
    <dgm:cxn modelId="{7FB932F1-A8D6-49B4-8993-AC68B27E7084}" type="presParOf" srcId="{D9CB88AD-0C6A-4827-AF23-05A2C3065F81}" destId="{36FD7E39-10AD-46F2-9AC5-AD8FB66FB02B}" srcOrd="3" destOrd="0" presId="urn:microsoft.com/office/officeart/2018/2/layout/IconVerticalSolidList"/>
    <dgm:cxn modelId="{34E1CB20-A8B1-4CA0-8881-92C0B06816C7}" type="presParOf" srcId="{83D5545A-CA2E-4941-A5C1-62B5E8E1A2D8}" destId="{862EEA8A-3B97-423D-BF9F-BB62FB580292}" srcOrd="3" destOrd="0" presId="urn:microsoft.com/office/officeart/2018/2/layout/IconVerticalSolidList"/>
    <dgm:cxn modelId="{450267F2-BEA4-4DD9-B342-A62E6F89374A}" type="presParOf" srcId="{83D5545A-CA2E-4941-A5C1-62B5E8E1A2D8}" destId="{1CD680E2-6842-4CD5-9E3F-E1496813B023}" srcOrd="4" destOrd="0" presId="urn:microsoft.com/office/officeart/2018/2/layout/IconVerticalSolidList"/>
    <dgm:cxn modelId="{37E2DB97-ED2D-437D-894B-F6F7808DE4EF}" type="presParOf" srcId="{1CD680E2-6842-4CD5-9E3F-E1496813B023}" destId="{CEF116A0-2A7C-4308-83D0-D94DF3827003}" srcOrd="0" destOrd="0" presId="urn:microsoft.com/office/officeart/2018/2/layout/IconVerticalSolidList"/>
    <dgm:cxn modelId="{FA718DFA-8159-43E0-BF50-4474E940254E}" type="presParOf" srcId="{1CD680E2-6842-4CD5-9E3F-E1496813B023}" destId="{4A528B10-381C-4BD5-9631-4B9D69D8BEF7}" srcOrd="1" destOrd="0" presId="urn:microsoft.com/office/officeart/2018/2/layout/IconVerticalSolidList"/>
    <dgm:cxn modelId="{D2B12135-9808-4FB9-A2A7-773D4A2FF866}" type="presParOf" srcId="{1CD680E2-6842-4CD5-9E3F-E1496813B023}" destId="{E1CCBB1A-761A-45DA-B88C-57DD4F1DE506}" srcOrd="2" destOrd="0" presId="urn:microsoft.com/office/officeart/2018/2/layout/IconVerticalSolidList"/>
    <dgm:cxn modelId="{EA75FBFE-9EB5-4C81-901E-DE2D8F4CB04F}" type="presParOf" srcId="{1CD680E2-6842-4CD5-9E3F-E1496813B023}" destId="{2805EAA6-56F9-4AE9-A84F-EC997763F1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68D064-3F3C-40DE-9E35-D65CCB945AD8}"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6A5B8D2D-0B1F-4D7D-BD57-54A59F95DD4D}">
      <dgm:prSet/>
      <dgm:spPr/>
      <dgm:t>
        <a:bodyPr/>
        <a:lstStyle/>
        <a:p>
          <a:r>
            <a:rPr lang="en-GB" dirty="0"/>
            <a:t>Will marriage bring them back? The answer is worrying while many Catholic who want to get married come back to the church for marriage preparation, their number is dropping, because less and less Catholics want to get married in the Catholic Church (26% drop between 1972-2010).</a:t>
          </a:r>
          <a:endParaRPr lang="en-US" dirty="0"/>
        </a:p>
      </dgm:t>
    </dgm:pt>
    <dgm:pt modelId="{845E4F68-AADE-4D3A-B54B-C63AA6F2D753}" type="parTrans" cxnId="{E708D99D-C564-4AE2-8AE9-EDAF6284B71A}">
      <dgm:prSet/>
      <dgm:spPr/>
      <dgm:t>
        <a:bodyPr/>
        <a:lstStyle/>
        <a:p>
          <a:endParaRPr lang="en-US"/>
        </a:p>
      </dgm:t>
    </dgm:pt>
    <dgm:pt modelId="{F57E68F1-E413-4FA8-81FA-C31B480B6E11}" type="sibTrans" cxnId="{E708D99D-C564-4AE2-8AE9-EDAF6284B71A}">
      <dgm:prSet/>
      <dgm:spPr/>
      <dgm:t>
        <a:bodyPr/>
        <a:lstStyle/>
        <a:p>
          <a:endParaRPr lang="en-US"/>
        </a:p>
      </dgm:t>
    </dgm:pt>
    <dgm:pt modelId="{6FFE35F9-0D3E-4CE6-8221-93E7A78A0D01}">
      <dgm:prSet/>
      <dgm:spPr/>
      <dgm:t>
        <a:bodyPr/>
        <a:lstStyle/>
        <a:p>
          <a:r>
            <a:rPr lang="en-GB"/>
            <a:t>The number of young Catholics who are practicing their faith is also dropped. In that case why would young Catholics want to raise their children in the faith?</a:t>
          </a:r>
          <a:endParaRPr lang="en-US"/>
        </a:p>
      </dgm:t>
    </dgm:pt>
    <dgm:pt modelId="{7CD0817E-A193-47FA-AE23-E18661BA332E}" type="parTrans" cxnId="{A064921D-7D29-43A2-A3EC-1EA9F84A34B4}">
      <dgm:prSet/>
      <dgm:spPr/>
      <dgm:t>
        <a:bodyPr/>
        <a:lstStyle/>
        <a:p>
          <a:endParaRPr lang="en-US"/>
        </a:p>
      </dgm:t>
    </dgm:pt>
    <dgm:pt modelId="{EB1257DF-56D9-4EB0-AC1C-172978D7D966}" type="sibTrans" cxnId="{A064921D-7D29-43A2-A3EC-1EA9F84A34B4}">
      <dgm:prSet/>
      <dgm:spPr/>
      <dgm:t>
        <a:bodyPr/>
        <a:lstStyle/>
        <a:p>
          <a:endParaRPr lang="en-US"/>
        </a:p>
      </dgm:t>
    </dgm:pt>
    <dgm:pt modelId="{BA11C209-2F64-43CC-8B28-8F694DC928CE}" type="pres">
      <dgm:prSet presAssocID="{B868D064-3F3C-40DE-9E35-D65CCB945AD8}" presName="linear" presStyleCnt="0">
        <dgm:presLayoutVars>
          <dgm:animLvl val="lvl"/>
          <dgm:resizeHandles val="exact"/>
        </dgm:presLayoutVars>
      </dgm:prSet>
      <dgm:spPr/>
      <dgm:t>
        <a:bodyPr/>
        <a:lstStyle/>
        <a:p>
          <a:endParaRPr lang="en-GB"/>
        </a:p>
      </dgm:t>
    </dgm:pt>
    <dgm:pt modelId="{B149E905-CF3A-44DE-8E7A-10E3814B969C}" type="pres">
      <dgm:prSet presAssocID="{6A5B8D2D-0B1F-4D7D-BD57-54A59F95DD4D}" presName="parentText" presStyleLbl="node1" presStyleIdx="0" presStyleCnt="2">
        <dgm:presLayoutVars>
          <dgm:chMax val="0"/>
          <dgm:bulletEnabled val="1"/>
        </dgm:presLayoutVars>
      </dgm:prSet>
      <dgm:spPr/>
      <dgm:t>
        <a:bodyPr/>
        <a:lstStyle/>
        <a:p>
          <a:endParaRPr lang="en-GB"/>
        </a:p>
      </dgm:t>
    </dgm:pt>
    <dgm:pt modelId="{39C9ED28-8AF8-44EB-956D-37CA86EB67EB}" type="pres">
      <dgm:prSet presAssocID="{F57E68F1-E413-4FA8-81FA-C31B480B6E11}" presName="spacer" presStyleCnt="0"/>
      <dgm:spPr/>
    </dgm:pt>
    <dgm:pt modelId="{17FC6D71-3FA8-417C-BF88-FEDBF5F05750}" type="pres">
      <dgm:prSet presAssocID="{6FFE35F9-0D3E-4CE6-8221-93E7A78A0D01}" presName="parentText" presStyleLbl="node1" presStyleIdx="1" presStyleCnt="2">
        <dgm:presLayoutVars>
          <dgm:chMax val="0"/>
          <dgm:bulletEnabled val="1"/>
        </dgm:presLayoutVars>
      </dgm:prSet>
      <dgm:spPr/>
      <dgm:t>
        <a:bodyPr/>
        <a:lstStyle/>
        <a:p>
          <a:endParaRPr lang="en-GB"/>
        </a:p>
      </dgm:t>
    </dgm:pt>
  </dgm:ptLst>
  <dgm:cxnLst>
    <dgm:cxn modelId="{A064921D-7D29-43A2-A3EC-1EA9F84A34B4}" srcId="{B868D064-3F3C-40DE-9E35-D65CCB945AD8}" destId="{6FFE35F9-0D3E-4CE6-8221-93E7A78A0D01}" srcOrd="1" destOrd="0" parTransId="{7CD0817E-A193-47FA-AE23-E18661BA332E}" sibTransId="{EB1257DF-56D9-4EB0-AC1C-172978D7D966}"/>
    <dgm:cxn modelId="{B8E6659D-B7F0-43C3-A820-2387CCFD8751}" type="presOf" srcId="{B868D064-3F3C-40DE-9E35-D65CCB945AD8}" destId="{BA11C209-2F64-43CC-8B28-8F694DC928CE}" srcOrd="0" destOrd="0" presId="urn:microsoft.com/office/officeart/2005/8/layout/vList2"/>
    <dgm:cxn modelId="{E708D99D-C564-4AE2-8AE9-EDAF6284B71A}" srcId="{B868D064-3F3C-40DE-9E35-D65CCB945AD8}" destId="{6A5B8D2D-0B1F-4D7D-BD57-54A59F95DD4D}" srcOrd="0" destOrd="0" parTransId="{845E4F68-AADE-4D3A-B54B-C63AA6F2D753}" sibTransId="{F57E68F1-E413-4FA8-81FA-C31B480B6E11}"/>
    <dgm:cxn modelId="{1EB476F2-6F28-4163-8E58-7A76F0F22F31}" type="presOf" srcId="{6FFE35F9-0D3E-4CE6-8221-93E7A78A0D01}" destId="{17FC6D71-3FA8-417C-BF88-FEDBF5F05750}" srcOrd="0" destOrd="0" presId="urn:microsoft.com/office/officeart/2005/8/layout/vList2"/>
    <dgm:cxn modelId="{901157EB-B928-4172-9D01-AB7C8DE3CCF9}" type="presOf" srcId="{6A5B8D2D-0B1F-4D7D-BD57-54A59F95DD4D}" destId="{B149E905-CF3A-44DE-8E7A-10E3814B969C}" srcOrd="0" destOrd="0" presId="urn:microsoft.com/office/officeart/2005/8/layout/vList2"/>
    <dgm:cxn modelId="{32CA2490-3EEA-4C5E-86A3-75A24E03F3FA}" type="presParOf" srcId="{BA11C209-2F64-43CC-8B28-8F694DC928CE}" destId="{B149E905-CF3A-44DE-8E7A-10E3814B969C}" srcOrd="0" destOrd="0" presId="urn:microsoft.com/office/officeart/2005/8/layout/vList2"/>
    <dgm:cxn modelId="{7BAFDCC6-5EAB-4F21-8798-96D4343F1103}" type="presParOf" srcId="{BA11C209-2F64-43CC-8B28-8F694DC928CE}" destId="{39C9ED28-8AF8-44EB-956D-37CA86EB67EB}" srcOrd="1" destOrd="0" presId="urn:microsoft.com/office/officeart/2005/8/layout/vList2"/>
    <dgm:cxn modelId="{E9DE39F1-8311-4F28-BD73-0BFA51864EEB}" type="presParOf" srcId="{BA11C209-2F64-43CC-8B28-8F694DC928CE}" destId="{17FC6D71-3FA8-417C-BF88-FEDBF5F0575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DAF052-FF67-4A54-A364-56DC205A04F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2C98133-1EE0-4EB1-A946-BB4442646910}">
      <dgm:prSet/>
      <dgm:spPr/>
      <dgm:t>
        <a:bodyPr/>
        <a:lstStyle/>
        <a:p>
          <a:r>
            <a:rPr lang="en-GB"/>
            <a:t>Change</a:t>
          </a:r>
          <a:r>
            <a:rPr lang="en-GB" u="sng"/>
            <a:t> </a:t>
          </a:r>
          <a:r>
            <a:rPr lang="en-GB"/>
            <a:t>from</a:t>
          </a:r>
          <a:r>
            <a:rPr lang="en-GB" u="sng"/>
            <a:t> childhood faith </a:t>
          </a:r>
          <a:r>
            <a:rPr lang="en-GB"/>
            <a:t>to </a:t>
          </a:r>
          <a:r>
            <a:rPr lang="en-GB" u="sng"/>
            <a:t>adult faith</a:t>
          </a:r>
          <a:r>
            <a:rPr lang="en-GB"/>
            <a:t> goes through a </a:t>
          </a:r>
          <a:r>
            <a:rPr lang="en-GB" u="sng"/>
            <a:t>series of steps</a:t>
          </a:r>
          <a:r>
            <a:rPr lang="en-GB"/>
            <a:t>, and not through a single giant leap.</a:t>
          </a:r>
          <a:endParaRPr lang="en-US"/>
        </a:p>
      </dgm:t>
    </dgm:pt>
    <dgm:pt modelId="{17CCDB7B-A31C-4672-BCDD-700C973FD90B}" type="parTrans" cxnId="{76C91A33-6CD1-4CF4-992C-4AD3951B9CDA}">
      <dgm:prSet/>
      <dgm:spPr/>
      <dgm:t>
        <a:bodyPr/>
        <a:lstStyle/>
        <a:p>
          <a:endParaRPr lang="en-US"/>
        </a:p>
      </dgm:t>
    </dgm:pt>
    <dgm:pt modelId="{719F0EC5-EFDE-460B-B6D1-092586EB7689}" type="sibTrans" cxnId="{76C91A33-6CD1-4CF4-992C-4AD3951B9CDA}">
      <dgm:prSet/>
      <dgm:spPr/>
      <dgm:t>
        <a:bodyPr/>
        <a:lstStyle/>
        <a:p>
          <a:endParaRPr lang="en-US"/>
        </a:p>
      </dgm:t>
    </dgm:pt>
    <dgm:pt modelId="{AA075ED8-779B-4FAA-8BAB-9B70F10B7EAF}">
      <dgm:prSet/>
      <dgm:spPr/>
      <dgm:t>
        <a:bodyPr/>
        <a:lstStyle/>
        <a:p>
          <a:r>
            <a:rPr lang="en-GB"/>
            <a:t>That is true also to when people leave the church; they go through a serious of painful experiences and decisions.</a:t>
          </a:r>
          <a:endParaRPr lang="en-US"/>
        </a:p>
      </dgm:t>
    </dgm:pt>
    <dgm:pt modelId="{588C582B-6192-4E67-A7BF-0D022B1CE6B1}" type="parTrans" cxnId="{4AEB6A24-320D-4650-8D66-E641A0A13514}">
      <dgm:prSet/>
      <dgm:spPr/>
      <dgm:t>
        <a:bodyPr/>
        <a:lstStyle/>
        <a:p>
          <a:endParaRPr lang="en-US"/>
        </a:p>
      </dgm:t>
    </dgm:pt>
    <dgm:pt modelId="{B65BE37A-E4FF-40F0-96EC-1609BF7D76B3}" type="sibTrans" cxnId="{4AEB6A24-320D-4650-8D66-E641A0A13514}">
      <dgm:prSet/>
      <dgm:spPr/>
      <dgm:t>
        <a:bodyPr/>
        <a:lstStyle/>
        <a:p>
          <a:endParaRPr lang="en-US"/>
        </a:p>
      </dgm:t>
    </dgm:pt>
    <dgm:pt modelId="{4B77810B-0399-4228-82F9-60640A8FF87B}">
      <dgm:prSet/>
      <dgm:spPr/>
      <dgm:t>
        <a:bodyPr/>
        <a:lstStyle/>
        <a:p>
          <a:r>
            <a:rPr lang="en-GB"/>
            <a:t>Our job is to reach out to them and help them find the pearl of great price!</a:t>
          </a:r>
          <a:endParaRPr lang="en-US"/>
        </a:p>
      </dgm:t>
    </dgm:pt>
    <dgm:pt modelId="{917D5402-0671-4B3F-8FDF-7613143D9B17}" type="parTrans" cxnId="{44EDCBAA-092A-4322-A122-9468D9239688}">
      <dgm:prSet/>
      <dgm:spPr/>
      <dgm:t>
        <a:bodyPr/>
        <a:lstStyle/>
        <a:p>
          <a:endParaRPr lang="en-US"/>
        </a:p>
      </dgm:t>
    </dgm:pt>
    <dgm:pt modelId="{94BC56B6-AB65-40CE-A1B3-4C708BDE5123}" type="sibTrans" cxnId="{44EDCBAA-092A-4322-A122-9468D9239688}">
      <dgm:prSet/>
      <dgm:spPr/>
      <dgm:t>
        <a:bodyPr/>
        <a:lstStyle/>
        <a:p>
          <a:endParaRPr lang="en-US"/>
        </a:p>
      </dgm:t>
    </dgm:pt>
    <dgm:pt modelId="{54D55EB8-A27F-48F3-AC12-B60E2515E908}">
      <dgm:prSet/>
      <dgm:spPr/>
      <dgm:t>
        <a:bodyPr/>
        <a:lstStyle/>
        <a:p>
          <a:r>
            <a:rPr lang="en-GB"/>
            <a:t>p. 42</a:t>
          </a:r>
          <a:endParaRPr lang="en-US"/>
        </a:p>
      </dgm:t>
    </dgm:pt>
    <dgm:pt modelId="{FA201734-9194-4C6B-85F7-C5AC0B5C4330}" type="parTrans" cxnId="{57CE1BF2-2F12-478F-9516-68AB1A627582}">
      <dgm:prSet/>
      <dgm:spPr/>
      <dgm:t>
        <a:bodyPr/>
        <a:lstStyle/>
        <a:p>
          <a:endParaRPr lang="en-US"/>
        </a:p>
      </dgm:t>
    </dgm:pt>
    <dgm:pt modelId="{D4782BBA-A62E-4373-99C4-D1213DB09985}" type="sibTrans" cxnId="{57CE1BF2-2F12-478F-9516-68AB1A627582}">
      <dgm:prSet/>
      <dgm:spPr/>
      <dgm:t>
        <a:bodyPr/>
        <a:lstStyle/>
        <a:p>
          <a:endParaRPr lang="en-US"/>
        </a:p>
      </dgm:t>
    </dgm:pt>
    <dgm:pt modelId="{5554194D-FDA2-47BD-9E7C-26244D06E2C9}" type="pres">
      <dgm:prSet presAssocID="{F1DAF052-FF67-4A54-A364-56DC205A04FB}" presName="linear" presStyleCnt="0">
        <dgm:presLayoutVars>
          <dgm:animLvl val="lvl"/>
          <dgm:resizeHandles val="exact"/>
        </dgm:presLayoutVars>
      </dgm:prSet>
      <dgm:spPr/>
      <dgm:t>
        <a:bodyPr/>
        <a:lstStyle/>
        <a:p>
          <a:endParaRPr lang="en-GB"/>
        </a:p>
      </dgm:t>
    </dgm:pt>
    <dgm:pt modelId="{CD1B6C2A-01C4-4B37-A6BF-EDB374BE1D15}" type="pres">
      <dgm:prSet presAssocID="{02C98133-1EE0-4EB1-A946-BB4442646910}" presName="parentText" presStyleLbl="node1" presStyleIdx="0" presStyleCnt="3">
        <dgm:presLayoutVars>
          <dgm:chMax val="0"/>
          <dgm:bulletEnabled val="1"/>
        </dgm:presLayoutVars>
      </dgm:prSet>
      <dgm:spPr/>
      <dgm:t>
        <a:bodyPr/>
        <a:lstStyle/>
        <a:p>
          <a:endParaRPr lang="en-GB"/>
        </a:p>
      </dgm:t>
    </dgm:pt>
    <dgm:pt modelId="{57D066CA-09BF-468D-8D55-A58D2BDF3292}" type="pres">
      <dgm:prSet presAssocID="{719F0EC5-EFDE-460B-B6D1-092586EB7689}" presName="spacer" presStyleCnt="0"/>
      <dgm:spPr/>
    </dgm:pt>
    <dgm:pt modelId="{65AD5CD6-DAF4-44F9-B90A-69B9BDF834CB}" type="pres">
      <dgm:prSet presAssocID="{AA075ED8-779B-4FAA-8BAB-9B70F10B7EAF}" presName="parentText" presStyleLbl="node1" presStyleIdx="1" presStyleCnt="3">
        <dgm:presLayoutVars>
          <dgm:chMax val="0"/>
          <dgm:bulletEnabled val="1"/>
        </dgm:presLayoutVars>
      </dgm:prSet>
      <dgm:spPr/>
      <dgm:t>
        <a:bodyPr/>
        <a:lstStyle/>
        <a:p>
          <a:endParaRPr lang="en-GB"/>
        </a:p>
      </dgm:t>
    </dgm:pt>
    <dgm:pt modelId="{A5CD9C19-3F78-4649-9B65-02C69833E653}" type="pres">
      <dgm:prSet presAssocID="{B65BE37A-E4FF-40F0-96EC-1609BF7D76B3}" presName="spacer" presStyleCnt="0"/>
      <dgm:spPr/>
    </dgm:pt>
    <dgm:pt modelId="{CD5A1656-F41B-46B0-A9D4-2B34506FA924}" type="pres">
      <dgm:prSet presAssocID="{4B77810B-0399-4228-82F9-60640A8FF87B}" presName="parentText" presStyleLbl="node1" presStyleIdx="2" presStyleCnt="3">
        <dgm:presLayoutVars>
          <dgm:chMax val="0"/>
          <dgm:bulletEnabled val="1"/>
        </dgm:presLayoutVars>
      </dgm:prSet>
      <dgm:spPr/>
      <dgm:t>
        <a:bodyPr/>
        <a:lstStyle/>
        <a:p>
          <a:endParaRPr lang="en-GB"/>
        </a:p>
      </dgm:t>
    </dgm:pt>
    <dgm:pt modelId="{743E5BCD-A297-4681-B926-641E70D5837B}" type="pres">
      <dgm:prSet presAssocID="{4B77810B-0399-4228-82F9-60640A8FF87B}" presName="childText" presStyleLbl="revTx" presStyleIdx="0" presStyleCnt="1">
        <dgm:presLayoutVars>
          <dgm:bulletEnabled val="1"/>
        </dgm:presLayoutVars>
      </dgm:prSet>
      <dgm:spPr/>
      <dgm:t>
        <a:bodyPr/>
        <a:lstStyle/>
        <a:p>
          <a:endParaRPr lang="en-GB"/>
        </a:p>
      </dgm:t>
    </dgm:pt>
  </dgm:ptLst>
  <dgm:cxnLst>
    <dgm:cxn modelId="{44EDCBAA-092A-4322-A122-9468D9239688}" srcId="{F1DAF052-FF67-4A54-A364-56DC205A04FB}" destId="{4B77810B-0399-4228-82F9-60640A8FF87B}" srcOrd="2" destOrd="0" parTransId="{917D5402-0671-4B3F-8FDF-7613143D9B17}" sibTransId="{94BC56B6-AB65-40CE-A1B3-4C708BDE5123}"/>
    <dgm:cxn modelId="{6A1C30D2-FF10-45C1-B5E7-59C5650FEECF}" type="presOf" srcId="{02C98133-1EE0-4EB1-A946-BB4442646910}" destId="{CD1B6C2A-01C4-4B37-A6BF-EDB374BE1D15}" srcOrd="0" destOrd="0" presId="urn:microsoft.com/office/officeart/2005/8/layout/vList2"/>
    <dgm:cxn modelId="{57CE1BF2-2F12-478F-9516-68AB1A627582}" srcId="{4B77810B-0399-4228-82F9-60640A8FF87B}" destId="{54D55EB8-A27F-48F3-AC12-B60E2515E908}" srcOrd="0" destOrd="0" parTransId="{FA201734-9194-4C6B-85F7-C5AC0B5C4330}" sibTransId="{D4782BBA-A62E-4373-99C4-D1213DB09985}"/>
    <dgm:cxn modelId="{90F71552-A0C0-4219-AD0B-F2575F1F2DAF}" type="presOf" srcId="{AA075ED8-779B-4FAA-8BAB-9B70F10B7EAF}" destId="{65AD5CD6-DAF4-44F9-B90A-69B9BDF834CB}" srcOrd="0" destOrd="0" presId="urn:microsoft.com/office/officeart/2005/8/layout/vList2"/>
    <dgm:cxn modelId="{076F1DAE-F734-406D-B02D-4C602BA1CCC5}" type="presOf" srcId="{54D55EB8-A27F-48F3-AC12-B60E2515E908}" destId="{743E5BCD-A297-4681-B926-641E70D5837B}" srcOrd="0" destOrd="0" presId="urn:microsoft.com/office/officeart/2005/8/layout/vList2"/>
    <dgm:cxn modelId="{4AEB6A24-320D-4650-8D66-E641A0A13514}" srcId="{F1DAF052-FF67-4A54-A364-56DC205A04FB}" destId="{AA075ED8-779B-4FAA-8BAB-9B70F10B7EAF}" srcOrd="1" destOrd="0" parTransId="{588C582B-6192-4E67-A7BF-0D022B1CE6B1}" sibTransId="{B65BE37A-E4FF-40F0-96EC-1609BF7D76B3}"/>
    <dgm:cxn modelId="{8B3138B3-2914-47D7-A243-47158DB45B7D}" type="presOf" srcId="{F1DAF052-FF67-4A54-A364-56DC205A04FB}" destId="{5554194D-FDA2-47BD-9E7C-26244D06E2C9}" srcOrd="0" destOrd="0" presId="urn:microsoft.com/office/officeart/2005/8/layout/vList2"/>
    <dgm:cxn modelId="{76C91A33-6CD1-4CF4-992C-4AD3951B9CDA}" srcId="{F1DAF052-FF67-4A54-A364-56DC205A04FB}" destId="{02C98133-1EE0-4EB1-A946-BB4442646910}" srcOrd="0" destOrd="0" parTransId="{17CCDB7B-A31C-4672-BCDD-700C973FD90B}" sibTransId="{719F0EC5-EFDE-460B-B6D1-092586EB7689}"/>
    <dgm:cxn modelId="{6B5BD02E-CFF2-4D7A-9C1F-228DEE7A2F16}" type="presOf" srcId="{4B77810B-0399-4228-82F9-60640A8FF87B}" destId="{CD5A1656-F41B-46B0-A9D4-2B34506FA924}" srcOrd="0" destOrd="0" presId="urn:microsoft.com/office/officeart/2005/8/layout/vList2"/>
    <dgm:cxn modelId="{51CEC84F-1073-45AA-BEDF-5E0F415E83FC}" type="presParOf" srcId="{5554194D-FDA2-47BD-9E7C-26244D06E2C9}" destId="{CD1B6C2A-01C4-4B37-A6BF-EDB374BE1D15}" srcOrd="0" destOrd="0" presId="urn:microsoft.com/office/officeart/2005/8/layout/vList2"/>
    <dgm:cxn modelId="{DA625214-DC41-4820-882D-B8B705805324}" type="presParOf" srcId="{5554194D-FDA2-47BD-9E7C-26244D06E2C9}" destId="{57D066CA-09BF-468D-8D55-A58D2BDF3292}" srcOrd="1" destOrd="0" presId="urn:microsoft.com/office/officeart/2005/8/layout/vList2"/>
    <dgm:cxn modelId="{B4F2A452-24C7-4A12-A163-FDA85136E704}" type="presParOf" srcId="{5554194D-FDA2-47BD-9E7C-26244D06E2C9}" destId="{65AD5CD6-DAF4-44F9-B90A-69B9BDF834CB}" srcOrd="2" destOrd="0" presId="urn:microsoft.com/office/officeart/2005/8/layout/vList2"/>
    <dgm:cxn modelId="{0076B904-CD29-4C25-AD78-D988630B98BC}" type="presParOf" srcId="{5554194D-FDA2-47BD-9E7C-26244D06E2C9}" destId="{A5CD9C19-3F78-4649-9B65-02C69833E653}" srcOrd="3" destOrd="0" presId="urn:microsoft.com/office/officeart/2005/8/layout/vList2"/>
    <dgm:cxn modelId="{8CFA1579-0697-4564-91BA-34CECA0530FB}" type="presParOf" srcId="{5554194D-FDA2-47BD-9E7C-26244D06E2C9}" destId="{CD5A1656-F41B-46B0-A9D4-2B34506FA924}" srcOrd="4" destOrd="0" presId="urn:microsoft.com/office/officeart/2005/8/layout/vList2"/>
    <dgm:cxn modelId="{4658746B-084D-4EB4-A60A-331C523EACD4}" type="presParOf" srcId="{5554194D-FDA2-47BD-9E7C-26244D06E2C9}" destId="{743E5BCD-A297-4681-B926-641E70D5837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FFB250-7EA5-415C-9475-AAC863283FDA}"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526B3A87-1707-4DA5-B635-D0148B6220DE}">
      <dgm:prSet custT="1"/>
      <dgm:spPr/>
      <dgm:t>
        <a:bodyPr/>
        <a:lstStyle/>
        <a:p>
          <a:r>
            <a:rPr lang="en-GB" sz="2000" dirty="0"/>
            <a:t>1/3 of self-identified Catholics believe in an </a:t>
          </a:r>
          <a:r>
            <a:rPr lang="en-GB" sz="2000" i="1" u="sng" dirty="0"/>
            <a:t>impersonal</a:t>
          </a:r>
          <a:r>
            <a:rPr lang="en-GB" sz="2000" dirty="0"/>
            <a:t> God.</a:t>
          </a:r>
          <a:endParaRPr lang="en-US" sz="2000" dirty="0"/>
        </a:p>
      </dgm:t>
    </dgm:pt>
    <dgm:pt modelId="{A7823608-F8A7-488F-B5FA-DE1D2703DDD2}" type="parTrans" cxnId="{2C5F4418-1F79-46B1-AD85-A11212689262}">
      <dgm:prSet/>
      <dgm:spPr/>
      <dgm:t>
        <a:bodyPr/>
        <a:lstStyle/>
        <a:p>
          <a:endParaRPr lang="en-US"/>
        </a:p>
      </dgm:t>
    </dgm:pt>
    <dgm:pt modelId="{1BD6EE4E-3D4D-4FCC-B0E8-3DF33552A5FE}" type="sibTrans" cxnId="{2C5F4418-1F79-46B1-AD85-A11212689262}">
      <dgm:prSet/>
      <dgm:spPr/>
      <dgm:t>
        <a:bodyPr/>
        <a:lstStyle/>
        <a:p>
          <a:endParaRPr lang="en-US"/>
        </a:p>
      </dgm:t>
    </dgm:pt>
    <dgm:pt modelId="{9AA8B1A4-F586-44A0-939B-917C510DF6C2}">
      <dgm:prSet custT="1"/>
      <dgm:spPr/>
      <dgm:t>
        <a:bodyPr/>
        <a:lstStyle/>
        <a:p>
          <a:r>
            <a:rPr lang="en-GB" sz="2000" dirty="0"/>
            <a:t>So only 60% of Catholic believe in a </a:t>
          </a:r>
          <a:r>
            <a:rPr lang="en-GB" sz="2000" i="1" u="sng" dirty="0"/>
            <a:t>personal</a:t>
          </a:r>
          <a:r>
            <a:rPr lang="en-GB" sz="2000" u="sng" dirty="0"/>
            <a:t> </a:t>
          </a:r>
          <a:r>
            <a:rPr lang="en-GB" sz="2000" dirty="0"/>
            <a:t>God</a:t>
          </a:r>
          <a:endParaRPr lang="en-US" sz="2000" dirty="0"/>
        </a:p>
      </dgm:t>
    </dgm:pt>
    <dgm:pt modelId="{E415D4F7-461A-46D2-9273-B16BE63E3BFC}" type="parTrans" cxnId="{2450F7B6-9016-4008-BCAA-C7A698C27916}">
      <dgm:prSet/>
      <dgm:spPr/>
      <dgm:t>
        <a:bodyPr/>
        <a:lstStyle/>
        <a:p>
          <a:endParaRPr lang="en-US"/>
        </a:p>
      </dgm:t>
    </dgm:pt>
    <dgm:pt modelId="{44D24794-C54A-4778-AF07-C54C1503A64C}" type="sibTrans" cxnId="{2450F7B6-9016-4008-BCAA-C7A698C27916}">
      <dgm:prSet/>
      <dgm:spPr/>
      <dgm:t>
        <a:bodyPr/>
        <a:lstStyle/>
        <a:p>
          <a:endParaRPr lang="en-US"/>
        </a:p>
      </dgm:t>
    </dgm:pt>
    <dgm:pt modelId="{00DF9FFC-E249-429F-A556-C03C4C02116D}">
      <dgm:prSet custT="1"/>
      <dgm:spPr/>
      <dgm:t>
        <a:bodyPr/>
        <a:lstStyle/>
        <a:p>
          <a:r>
            <a:rPr lang="en-GB" sz="2000" dirty="0"/>
            <a:t>That raises the question about how many Catholics feel that their faith makes sense, if they don’t have a personal relationship with God.</a:t>
          </a:r>
          <a:endParaRPr lang="en-US" sz="2000" dirty="0"/>
        </a:p>
      </dgm:t>
    </dgm:pt>
    <dgm:pt modelId="{38113A33-23BF-4426-920C-01EDD2DBD1C8}" type="parTrans" cxnId="{8D5485EA-3B20-4B6D-A6C0-CC64F8E9A170}">
      <dgm:prSet/>
      <dgm:spPr/>
      <dgm:t>
        <a:bodyPr/>
        <a:lstStyle/>
        <a:p>
          <a:endParaRPr lang="en-US"/>
        </a:p>
      </dgm:t>
    </dgm:pt>
    <dgm:pt modelId="{1B8DF399-0618-438D-895D-9E8B6C332D5E}" type="sibTrans" cxnId="{8D5485EA-3B20-4B6D-A6C0-CC64F8E9A170}">
      <dgm:prSet/>
      <dgm:spPr/>
      <dgm:t>
        <a:bodyPr/>
        <a:lstStyle/>
        <a:p>
          <a:endParaRPr lang="en-US"/>
        </a:p>
      </dgm:t>
    </dgm:pt>
    <dgm:pt modelId="{19A02C96-7BDA-4169-A7C3-84F38D3D7445}" type="pres">
      <dgm:prSet presAssocID="{51FFB250-7EA5-415C-9475-AAC863283FDA}" presName="root" presStyleCnt="0">
        <dgm:presLayoutVars>
          <dgm:dir/>
          <dgm:resizeHandles val="exact"/>
        </dgm:presLayoutVars>
      </dgm:prSet>
      <dgm:spPr/>
      <dgm:t>
        <a:bodyPr/>
        <a:lstStyle/>
        <a:p>
          <a:endParaRPr lang="en-GB"/>
        </a:p>
      </dgm:t>
    </dgm:pt>
    <dgm:pt modelId="{93D3F47B-4050-485A-B42C-11E1FD292227}" type="pres">
      <dgm:prSet presAssocID="{526B3A87-1707-4DA5-B635-D0148B6220DE}" presName="compNode" presStyleCnt="0"/>
      <dgm:spPr/>
    </dgm:pt>
    <dgm:pt modelId="{C98374B0-2BB2-44A8-A1AD-8C461C5F980E}" type="pres">
      <dgm:prSet presAssocID="{526B3A87-1707-4DA5-B635-D0148B6220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GB"/>
        </a:p>
      </dgm:t>
      <dgm:extLst>
        <a:ext uri="{E40237B7-FDA0-4F09-8148-C483321AD2D9}">
          <dgm14:cNvPr xmlns:dgm14="http://schemas.microsoft.com/office/drawing/2010/diagram" id="0" name="" descr="Onion"/>
        </a:ext>
      </dgm:extLst>
    </dgm:pt>
    <dgm:pt modelId="{9DBFA4D0-8E1C-484F-B246-5CC274320162}" type="pres">
      <dgm:prSet presAssocID="{526B3A87-1707-4DA5-B635-D0148B6220DE}" presName="spaceRect" presStyleCnt="0"/>
      <dgm:spPr/>
    </dgm:pt>
    <dgm:pt modelId="{D1B13531-05B4-44A0-AC68-DAD9A6D5E8BD}" type="pres">
      <dgm:prSet presAssocID="{526B3A87-1707-4DA5-B635-D0148B6220DE}" presName="textRect" presStyleLbl="revTx" presStyleIdx="0" presStyleCnt="3">
        <dgm:presLayoutVars>
          <dgm:chMax val="1"/>
          <dgm:chPref val="1"/>
        </dgm:presLayoutVars>
      </dgm:prSet>
      <dgm:spPr/>
      <dgm:t>
        <a:bodyPr/>
        <a:lstStyle/>
        <a:p>
          <a:endParaRPr lang="en-GB"/>
        </a:p>
      </dgm:t>
    </dgm:pt>
    <dgm:pt modelId="{F830A9BA-A866-44EC-9346-30A45F587914}" type="pres">
      <dgm:prSet presAssocID="{1BD6EE4E-3D4D-4FCC-B0E8-3DF33552A5FE}" presName="sibTrans" presStyleCnt="0"/>
      <dgm:spPr/>
    </dgm:pt>
    <dgm:pt modelId="{5A50687B-2412-42FF-8440-68CB265818D3}" type="pres">
      <dgm:prSet presAssocID="{9AA8B1A4-F586-44A0-939B-917C510DF6C2}" presName="compNode" presStyleCnt="0"/>
      <dgm:spPr/>
    </dgm:pt>
    <dgm:pt modelId="{5D0C10F7-BAD0-4E00-99A6-E36FC3245E30}" type="pres">
      <dgm:prSet presAssocID="{9AA8B1A4-F586-44A0-939B-917C510DF6C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GB"/>
        </a:p>
      </dgm:t>
      <dgm:extLst>
        <a:ext uri="{E40237B7-FDA0-4F09-8148-C483321AD2D9}">
          <dgm14:cNvPr xmlns:dgm14="http://schemas.microsoft.com/office/drawing/2010/diagram" id="0" name="" descr="Group Success"/>
        </a:ext>
      </dgm:extLst>
    </dgm:pt>
    <dgm:pt modelId="{EDF0B677-170D-4D8E-B9EA-1AA258624AB7}" type="pres">
      <dgm:prSet presAssocID="{9AA8B1A4-F586-44A0-939B-917C510DF6C2}" presName="spaceRect" presStyleCnt="0"/>
      <dgm:spPr/>
    </dgm:pt>
    <dgm:pt modelId="{A32287F3-CD55-49B7-ACA4-F92FEA7142C5}" type="pres">
      <dgm:prSet presAssocID="{9AA8B1A4-F586-44A0-939B-917C510DF6C2}" presName="textRect" presStyleLbl="revTx" presStyleIdx="1" presStyleCnt="3">
        <dgm:presLayoutVars>
          <dgm:chMax val="1"/>
          <dgm:chPref val="1"/>
        </dgm:presLayoutVars>
      </dgm:prSet>
      <dgm:spPr/>
      <dgm:t>
        <a:bodyPr/>
        <a:lstStyle/>
        <a:p>
          <a:endParaRPr lang="en-GB"/>
        </a:p>
      </dgm:t>
    </dgm:pt>
    <dgm:pt modelId="{32376E03-2A8D-4118-8BC1-52CB4E2BD49C}" type="pres">
      <dgm:prSet presAssocID="{44D24794-C54A-4778-AF07-C54C1503A64C}" presName="sibTrans" presStyleCnt="0"/>
      <dgm:spPr/>
    </dgm:pt>
    <dgm:pt modelId="{7876DADE-CAAF-405A-87D7-3FE4B43C27D2}" type="pres">
      <dgm:prSet presAssocID="{00DF9FFC-E249-429F-A556-C03C4C02116D}" presName="compNode" presStyleCnt="0"/>
      <dgm:spPr/>
    </dgm:pt>
    <dgm:pt modelId="{243DF668-B350-449B-9380-6A14D81D5BCB}" type="pres">
      <dgm:prSet presAssocID="{00DF9FFC-E249-429F-A556-C03C4C02116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GB"/>
        </a:p>
      </dgm:t>
      <dgm:extLst>
        <a:ext uri="{E40237B7-FDA0-4F09-8148-C483321AD2D9}">
          <dgm14:cNvPr xmlns:dgm14="http://schemas.microsoft.com/office/drawing/2010/diagram" id="0" name="" descr="Confused Person"/>
        </a:ext>
      </dgm:extLst>
    </dgm:pt>
    <dgm:pt modelId="{BCBC403A-BB09-4FC0-A5B5-72CD728766B9}" type="pres">
      <dgm:prSet presAssocID="{00DF9FFC-E249-429F-A556-C03C4C02116D}" presName="spaceRect" presStyleCnt="0"/>
      <dgm:spPr/>
    </dgm:pt>
    <dgm:pt modelId="{8513E3D2-ADD5-4AD0-8F06-FFF846559CA6}" type="pres">
      <dgm:prSet presAssocID="{00DF9FFC-E249-429F-A556-C03C4C02116D}" presName="textRect" presStyleLbl="revTx" presStyleIdx="2" presStyleCnt="3" custScaleX="134310">
        <dgm:presLayoutVars>
          <dgm:chMax val="1"/>
          <dgm:chPref val="1"/>
        </dgm:presLayoutVars>
      </dgm:prSet>
      <dgm:spPr/>
      <dgm:t>
        <a:bodyPr/>
        <a:lstStyle/>
        <a:p>
          <a:endParaRPr lang="en-GB"/>
        </a:p>
      </dgm:t>
    </dgm:pt>
  </dgm:ptLst>
  <dgm:cxnLst>
    <dgm:cxn modelId="{2C5F4418-1F79-46B1-AD85-A11212689262}" srcId="{51FFB250-7EA5-415C-9475-AAC863283FDA}" destId="{526B3A87-1707-4DA5-B635-D0148B6220DE}" srcOrd="0" destOrd="0" parTransId="{A7823608-F8A7-488F-B5FA-DE1D2703DDD2}" sibTransId="{1BD6EE4E-3D4D-4FCC-B0E8-3DF33552A5FE}"/>
    <dgm:cxn modelId="{11CA717A-DD06-4052-9002-A8BA1CB22251}" type="presOf" srcId="{51FFB250-7EA5-415C-9475-AAC863283FDA}" destId="{19A02C96-7BDA-4169-A7C3-84F38D3D7445}" srcOrd="0" destOrd="0" presId="urn:microsoft.com/office/officeart/2018/2/layout/IconLabelList"/>
    <dgm:cxn modelId="{891521C1-6E9D-41E4-BAB2-A5F6B699B40D}" type="presOf" srcId="{526B3A87-1707-4DA5-B635-D0148B6220DE}" destId="{D1B13531-05B4-44A0-AC68-DAD9A6D5E8BD}" srcOrd="0" destOrd="0" presId="urn:microsoft.com/office/officeart/2018/2/layout/IconLabelList"/>
    <dgm:cxn modelId="{2450F7B6-9016-4008-BCAA-C7A698C27916}" srcId="{51FFB250-7EA5-415C-9475-AAC863283FDA}" destId="{9AA8B1A4-F586-44A0-939B-917C510DF6C2}" srcOrd="1" destOrd="0" parTransId="{E415D4F7-461A-46D2-9273-B16BE63E3BFC}" sibTransId="{44D24794-C54A-4778-AF07-C54C1503A64C}"/>
    <dgm:cxn modelId="{11B150DC-2698-469E-9A17-8D630C26CF19}" type="presOf" srcId="{00DF9FFC-E249-429F-A556-C03C4C02116D}" destId="{8513E3D2-ADD5-4AD0-8F06-FFF846559CA6}" srcOrd="0" destOrd="0" presId="urn:microsoft.com/office/officeart/2018/2/layout/IconLabelList"/>
    <dgm:cxn modelId="{8D5485EA-3B20-4B6D-A6C0-CC64F8E9A170}" srcId="{51FFB250-7EA5-415C-9475-AAC863283FDA}" destId="{00DF9FFC-E249-429F-A556-C03C4C02116D}" srcOrd="2" destOrd="0" parTransId="{38113A33-23BF-4426-920C-01EDD2DBD1C8}" sibTransId="{1B8DF399-0618-438D-895D-9E8B6C332D5E}"/>
    <dgm:cxn modelId="{22261BAC-925C-441E-9028-C13AD547C6FB}" type="presOf" srcId="{9AA8B1A4-F586-44A0-939B-917C510DF6C2}" destId="{A32287F3-CD55-49B7-ACA4-F92FEA7142C5}" srcOrd="0" destOrd="0" presId="urn:microsoft.com/office/officeart/2018/2/layout/IconLabelList"/>
    <dgm:cxn modelId="{BEAE4093-78BE-44F9-AFAE-CFCA709B0C13}" type="presParOf" srcId="{19A02C96-7BDA-4169-A7C3-84F38D3D7445}" destId="{93D3F47B-4050-485A-B42C-11E1FD292227}" srcOrd="0" destOrd="0" presId="urn:microsoft.com/office/officeart/2018/2/layout/IconLabelList"/>
    <dgm:cxn modelId="{0692AF9E-2385-4FF9-9354-EAAFD556DCE9}" type="presParOf" srcId="{93D3F47B-4050-485A-B42C-11E1FD292227}" destId="{C98374B0-2BB2-44A8-A1AD-8C461C5F980E}" srcOrd="0" destOrd="0" presId="urn:microsoft.com/office/officeart/2018/2/layout/IconLabelList"/>
    <dgm:cxn modelId="{5DC12EEB-0518-40AF-903F-DBEE30384BE0}" type="presParOf" srcId="{93D3F47B-4050-485A-B42C-11E1FD292227}" destId="{9DBFA4D0-8E1C-484F-B246-5CC274320162}" srcOrd="1" destOrd="0" presId="urn:microsoft.com/office/officeart/2018/2/layout/IconLabelList"/>
    <dgm:cxn modelId="{BC01D56A-722F-44F7-84A2-548F7368D963}" type="presParOf" srcId="{93D3F47B-4050-485A-B42C-11E1FD292227}" destId="{D1B13531-05B4-44A0-AC68-DAD9A6D5E8BD}" srcOrd="2" destOrd="0" presId="urn:microsoft.com/office/officeart/2018/2/layout/IconLabelList"/>
    <dgm:cxn modelId="{8B689D4D-8AE0-401B-8095-E5891FC6A9F8}" type="presParOf" srcId="{19A02C96-7BDA-4169-A7C3-84F38D3D7445}" destId="{F830A9BA-A866-44EC-9346-30A45F587914}" srcOrd="1" destOrd="0" presId="urn:microsoft.com/office/officeart/2018/2/layout/IconLabelList"/>
    <dgm:cxn modelId="{E97B5835-0EDC-405C-9EE7-239FFA4DEE14}" type="presParOf" srcId="{19A02C96-7BDA-4169-A7C3-84F38D3D7445}" destId="{5A50687B-2412-42FF-8440-68CB265818D3}" srcOrd="2" destOrd="0" presId="urn:microsoft.com/office/officeart/2018/2/layout/IconLabelList"/>
    <dgm:cxn modelId="{FADD11DA-005A-4DC0-B1CB-D8F7A5A5B833}" type="presParOf" srcId="{5A50687B-2412-42FF-8440-68CB265818D3}" destId="{5D0C10F7-BAD0-4E00-99A6-E36FC3245E30}" srcOrd="0" destOrd="0" presId="urn:microsoft.com/office/officeart/2018/2/layout/IconLabelList"/>
    <dgm:cxn modelId="{58815012-9E02-4D1B-913A-48E9E6025760}" type="presParOf" srcId="{5A50687B-2412-42FF-8440-68CB265818D3}" destId="{EDF0B677-170D-4D8E-B9EA-1AA258624AB7}" srcOrd="1" destOrd="0" presId="urn:microsoft.com/office/officeart/2018/2/layout/IconLabelList"/>
    <dgm:cxn modelId="{F2EE5B36-26DC-4033-A24B-2192BD1CD1B8}" type="presParOf" srcId="{5A50687B-2412-42FF-8440-68CB265818D3}" destId="{A32287F3-CD55-49B7-ACA4-F92FEA7142C5}" srcOrd="2" destOrd="0" presId="urn:microsoft.com/office/officeart/2018/2/layout/IconLabelList"/>
    <dgm:cxn modelId="{56B74BA4-4185-4C8F-A9C6-BE9E238F871C}" type="presParOf" srcId="{19A02C96-7BDA-4169-A7C3-84F38D3D7445}" destId="{32376E03-2A8D-4118-8BC1-52CB4E2BD49C}" srcOrd="3" destOrd="0" presId="urn:microsoft.com/office/officeart/2018/2/layout/IconLabelList"/>
    <dgm:cxn modelId="{624E90C4-2285-4CC2-8B26-F95B528267D3}" type="presParOf" srcId="{19A02C96-7BDA-4169-A7C3-84F38D3D7445}" destId="{7876DADE-CAAF-405A-87D7-3FE4B43C27D2}" srcOrd="4" destOrd="0" presId="urn:microsoft.com/office/officeart/2018/2/layout/IconLabelList"/>
    <dgm:cxn modelId="{4B494880-8634-4722-B7C9-3F4DF24E9532}" type="presParOf" srcId="{7876DADE-CAAF-405A-87D7-3FE4B43C27D2}" destId="{243DF668-B350-449B-9380-6A14D81D5BCB}" srcOrd="0" destOrd="0" presId="urn:microsoft.com/office/officeart/2018/2/layout/IconLabelList"/>
    <dgm:cxn modelId="{7AA7EDE2-6BA9-47F7-84DC-C5539D47A1AB}" type="presParOf" srcId="{7876DADE-CAAF-405A-87D7-3FE4B43C27D2}" destId="{BCBC403A-BB09-4FC0-A5B5-72CD728766B9}" srcOrd="1" destOrd="0" presId="urn:microsoft.com/office/officeart/2018/2/layout/IconLabelList"/>
    <dgm:cxn modelId="{3AEA389D-21FA-4240-8B33-4992149F2CD6}" type="presParOf" srcId="{7876DADE-CAAF-405A-87D7-3FE4B43C27D2}" destId="{8513E3D2-ADD5-4AD0-8F06-FFF846559CA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08EFB1-D0A7-4BB2-BDC2-BCF637EFEE5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0237C06-665B-47CF-B5A7-3CD85136709D}">
      <dgm:prSet custT="1"/>
      <dgm:spPr/>
      <dgm:t>
        <a:bodyPr/>
        <a:lstStyle/>
        <a:p>
          <a:r>
            <a:rPr lang="en-GB" sz="2000" dirty="0"/>
            <a:t>For younger Catholics personal relationship with God matters, but not so much for older Catholics</a:t>
          </a:r>
          <a:r>
            <a:rPr lang="en-GB" sz="1600" dirty="0"/>
            <a:t>.</a:t>
          </a:r>
          <a:endParaRPr lang="en-US" sz="1600" dirty="0"/>
        </a:p>
      </dgm:t>
    </dgm:pt>
    <dgm:pt modelId="{BE8AEB6B-87A7-4486-84F7-667AA2DAFBD0}" type="parTrans" cxnId="{DC91FF96-1F40-4473-BAA5-1AEDC66F6C53}">
      <dgm:prSet/>
      <dgm:spPr/>
      <dgm:t>
        <a:bodyPr/>
        <a:lstStyle/>
        <a:p>
          <a:endParaRPr lang="en-US"/>
        </a:p>
      </dgm:t>
    </dgm:pt>
    <dgm:pt modelId="{7706CC4D-AEC8-4E58-BF1F-75C1012BC728}" type="sibTrans" cxnId="{DC91FF96-1F40-4473-BAA5-1AEDC66F6C53}">
      <dgm:prSet/>
      <dgm:spPr/>
      <dgm:t>
        <a:bodyPr/>
        <a:lstStyle/>
        <a:p>
          <a:endParaRPr lang="en-US"/>
        </a:p>
      </dgm:t>
    </dgm:pt>
    <dgm:pt modelId="{4C68C2A8-DEBB-4539-B613-9940E3AA0F96}">
      <dgm:prSet/>
      <dgm:spPr/>
      <dgm:t>
        <a:bodyPr/>
        <a:lstStyle/>
        <a:p>
          <a:r>
            <a:rPr lang="en-GB" dirty="0"/>
            <a:t>All in all we live in a time of immense challenge and opportunities.</a:t>
          </a:r>
          <a:endParaRPr lang="en-US" dirty="0"/>
        </a:p>
      </dgm:t>
    </dgm:pt>
    <dgm:pt modelId="{7F3DF02D-D01E-48B5-85F4-AECD893EAC73}" type="parTrans" cxnId="{66FAB1EE-47D8-4B2B-9518-0B41383DC3E7}">
      <dgm:prSet/>
      <dgm:spPr/>
      <dgm:t>
        <a:bodyPr/>
        <a:lstStyle/>
        <a:p>
          <a:endParaRPr lang="en-US"/>
        </a:p>
      </dgm:t>
    </dgm:pt>
    <dgm:pt modelId="{1D38496E-A865-4E9F-AA81-CDB37BF309CF}" type="sibTrans" cxnId="{66FAB1EE-47D8-4B2B-9518-0B41383DC3E7}">
      <dgm:prSet/>
      <dgm:spPr/>
      <dgm:t>
        <a:bodyPr/>
        <a:lstStyle/>
        <a:p>
          <a:endParaRPr lang="en-US"/>
        </a:p>
      </dgm:t>
    </dgm:pt>
    <dgm:pt modelId="{94950010-096B-4BFF-8ED5-DE2A310E2708}" type="pres">
      <dgm:prSet presAssocID="{0A08EFB1-D0A7-4BB2-BDC2-BCF637EFEE51}" presName="root" presStyleCnt="0">
        <dgm:presLayoutVars>
          <dgm:dir/>
          <dgm:resizeHandles val="exact"/>
        </dgm:presLayoutVars>
      </dgm:prSet>
      <dgm:spPr/>
      <dgm:t>
        <a:bodyPr/>
        <a:lstStyle/>
        <a:p>
          <a:endParaRPr lang="en-GB"/>
        </a:p>
      </dgm:t>
    </dgm:pt>
    <dgm:pt modelId="{2502E75C-9C19-4E99-8728-6D1303EF5EBA}" type="pres">
      <dgm:prSet presAssocID="{00237C06-665B-47CF-B5A7-3CD85136709D}" presName="compNode" presStyleCnt="0"/>
      <dgm:spPr/>
    </dgm:pt>
    <dgm:pt modelId="{02B56E33-230A-4D75-B014-606D0E56C7CD}" type="pres">
      <dgm:prSet presAssocID="{00237C06-665B-47CF-B5A7-3CD85136709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GB"/>
        </a:p>
      </dgm:t>
      <dgm:extLst>
        <a:ext uri="{E40237B7-FDA0-4F09-8148-C483321AD2D9}">
          <dgm14:cNvPr xmlns:dgm14="http://schemas.microsoft.com/office/drawing/2010/diagram" id="0" name="" descr="Confused Person"/>
        </a:ext>
      </dgm:extLst>
    </dgm:pt>
    <dgm:pt modelId="{C5E8ED99-6F89-498A-8970-160A292FD7A8}" type="pres">
      <dgm:prSet presAssocID="{00237C06-665B-47CF-B5A7-3CD85136709D}" presName="spaceRect" presStyleCnt="0"/>
      <dgm:spPr/>
    </dgm:pt>
    <dgm:pt modelId="{E986BBAA-B34F-4242-81B6-DBC8BE563E29}" type="pres">
      <dgm:prSet presAssocID="{00237C06-665B-47CF-B5A7-3CD85136709D}" presName="textRect" presStyleLbl="revTx" presStyleIdx="0" presStyleCnt="2">
        <dgm:presLayoutVars>
          <dgm:chMax val="1"/>
          <dgm:chPref val="1"/>
        </dgm:presLayoutVars>
      </dgm:prSet>
      <dgm:spPr/>
      <dgm:t>
        <a:bodyPr/>
        <a:lstStyle/>
        <a:p>
          <a:endParaRPr lang="en-GB"/>
        </a:p>
      </dgm:t>
    </dgm:pt>
    <dgm:pt modelId="{53CBEC67-AD35-40B2-ACD6-92927425DAA7}" type="pres">
      <dgm:prSet presAssocID="{7706CC4D-AEC8-4E58-BF1F-75C1012BC728}" presName="sibTrans" presStyleCnt="0"/>
      <dgm:spPr/>
    </dgm:pt>
    <dgm:pt modelId="{4B4EA3A2-27E7-4F64-90E3-4DABCBD5B81A}" type="pres">
      <dgm:prSet presAssocID="{4C68C2A8-DEBB-4539-B613-9940E3AA0F96}" presName="compNode" presStyleCnt="0"/>
      <dgm:spPr/>
    </dgm:pt>
    <dgm:pt modelId="{4507CBDC-72B3-44DC-AF5F-AE32B18C8829}" type="pres">
      <dgm:prSet presAssocID="{4C68C2A8-DEBB-4539-B613-9940E3AA0F9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GB"/>
        </a:p>
      </dgm:t>
      <dgm:extLst>
        <a:ext uri="{E40237B7-FDA0-4F09-8148-C483321AD2D9}">
          <dgm14:cNvPr xmlns:dgm14="http://schemas.microsoft.com/office/drawing/2010/diagram" id="0" name="" descr="Influencer"/>
        </a:ext>
      </dgm:extLst>
    </dgm:pt>
    <dgm:pt modelId="{C9881AF4-1FD0-4CAD-B991-B6E941D1C9AA}" type="pres">
      <dgm:prSet presAssocID="{4C68C2A8-DEBB-4539-B613-9940E3AA0F96}" presName="spaceRect" presStyleCnt="0"/>
      <dgm:spPr/>
    </dgm:pt>
    <dgm:pt modelId="{B301DD42-1A02-4859-8F3D-F79F20C5B2B9}" type="pres">
      <dgm:prSet presAssocID="{4C68C2A8-DEBB-4539-B613-9940E3AA0F96}" presName="textRect" presStyleLbl="revTx" presStyleIdx="1" presStyleCnt="2">
        <dgm:presLayoutVars>
          <dgm:chMax val="1"/>
          <dgm:chPref val="1"/>
        </dgm:presLayoutVars>
      </dgm:prSet>
      <dgm:spPr/>
      <dgm:t>
        <a:bodyPr/>
        <a:lstStyle/>
        <a:p>
          <a:endParaRPr lang="en-GB"/>
        </a:p>
      </dgm:t>
    </dgm:pt>
  </dgm:ptLst>
  <dgm:cxnLst>
    <dgm:cxn modelId="{F4300DC9-C7E0-4309-8B49-843497141985}" type="presOf" srcId="{00237C06-665B-47CF-B5A7-3CD85136709D}" destId="{E986BBAA-B34F-4242-81B6-DBC8BE563E29}" srcOrd="0" destOrd="0" presId="urn:microsoft.com/office/officeart/2018/2/layout/IconLabelList"/>
    <dgm:cxn modelId="{66FAB1EE-47D8-4B2B-9518-0B41383DC3E7}" srcId="{0A08EFB1-D0A7-4BB2-BDC2-BCF637EFEE51}" destId="{4C68C2A8-DEBB-4539-B613-9940E3AA0F96}" srcOrd="1" destOrd="0" parTransId="{7F3DF02D-D01E-48B5-85F4-AECD893EAC73}" sibTransId="{1D38496E-A865-4E9F-AA81-CDB37BF309CF}"/>
    <dgm:cxn modelId="{F61C5AB7-8002-46DD-BC4B-B5DCCDF35BF5}" type="presOf" srcId="{4C68C2A8-DEBB-4539-B613-9940E3AA0F96}" destId="{B301DD42-1A02-4859-8F3D-F79F20C5B2B9}" srcOrd="0" destOrd="0" presId="urn:microsoft.com/office/officeart/2018/2/layout/IconLabelList"/>
    <dgm:cxn modelId="{DC91FF96-1F40-4473-BAA5-1AEDC66F6C53}" srcId="{0A08EFB1-D0A7-4BB2-BDC2-BCF637EFEE51}" destId="{00237C06-665B-47CF-B5A7-3CD85136709D}" srcOrd="0" destOrd="0" parTransId="{BE8AEB6B-87A7-4486-84F7-667AA2DAFBD0}" sibTransId="{7706CC4D-AEC8-4E58-BF1F-75C1012BC728}"/>
    <dgm:cxn modelId="{4225ABAF-666D-4037-9C49-AC6F54790C41}" type="presOf" srcId="{0A08EFB1-D0A7-4BB2-BDC2-BCF637EFEE51}" destId="{94950010-096B-4BFF-8ED5-DE2A310E2708}" srcOrd="0" destOrd="0" presId="urn:microsoft.com/office/officeart/2018/2/layout/IconLabelList"/>
    <dgm:cxn modelId="{F770F177-C511-45DE-B1A2-ADDAED431C59}" type="presParOf" srcId="{94950010-096B-4BFF-8ED5-DE2A310E2708}" destId="{2502E75C-9C19-4E99-8728-6D1303EF5EBA}" srcOrd="0" destOrd="0" presId="urn:microsoft.com/office/officeart/2018/2/layout/IconLabelList"/>
    <dgm:cxn modelId="{054D9228-1992-4B55-9E41-6A85744964E3}" type="presParOf" srcId="{2502E75C-9C19-4E99-8728-6D1303EF5EBA}" destId="{02B56E33-230A-4D75-B014-606D0E56C7CD}" srcOrd="0" destOrd="0" presId="urn:microsoft.com/office/officeart/2018/2/layout/IconLabelList"/>
    <dgm:cxn modelId="{1AB474CA-7F7A-4754-A1F8-BE2BA34672F4}" type="presParOf" srcId="{2502E75C-9C19-4E99-8728-6D1303EF5EBA}" destId="{C5E8ED99-6F89-498A-8970-160A292FD7A8}" srcOrd="1" destOrd="0" presId="urn:microsoft.com/office/officeart/2018/2/layout/IconLabelList"/>
    <dgm:cxn modelId="{099B8959-F8B5-464C-B6C0-5475E30A3E3A}" type="presParOf" srcId="{2502E75C-9C19-4E99-8728-6D1303EF5EBA}" destId="{E986BBAA-B34F-4242-81B6-DBC8BE563E29}" srcOrd="2" destOrd="0" presId="urn:microsoft.com/office/officeart/2018/2/layout/IconLabelList"/>
    <dgm:cxn modelId="{71E8D8D2-119E-4D8E-A659-C4BBEC84D2E1}" type="presParOf" srcId="{94950010-096B-4BFF-8ED5-DE2A310E2708}" destId="{53CBEC67-AD35-40B2-ACD6-92927425DAA7}" srcOrd="1" destOrd="0" presId="urn:microsoft.com/office/officeart/2018/2/layout/IconLabelList"/>
    <dgm:cxn modelId="{5848C8F8-5AA3-4DCA-A529-A744564CC833}" type="presParOf" srcId="{94950010-096B-4BFF-8ED5-DE2A310E2708}" destId="{4B4EA3A2-27E7-4F64-90E3-4DABCBD5B81A}" srcOrd="2" destOrd="0" presId="urn:microsoft.com/office/officeart/2018/2/layout/IconLabelList"/>
    <dgm:cxn modelId="{C86887FC-AE54-4DD2-8C55-07CA1E7964C6}" type="presParOf" srcId="{4B4EA3A2-27E7-4F64-90E3-4DABCBD5B81A}" destId="{4507CBDC-72B3-44DC-AF5F-AE32B18C8829}" srcOrd="0" destOrd="0" presId="urn:microsoft.com/office/officeart/2018/2/layout/IconLabelList"/>
    <dgm:cxn modelId="{5EB00666-B670-46DB-9217-6B8EE03586FC}" type="presParOf" srcId="{4B4EA3A2-27E7-4F64-90E3-4DABCBD5B81A}" destId="{C9881AF4-1FD0-4CAD-B991-B6E941D1C9AA}" srcOrd="1" destOrd="0" presId="urn:microsoft.com/office/officeart/2018/2/layout/IconLabelList"/>
    <dgm:cxn modelId="{811545A1-4F32-4C46-AD9A-9AC245A0B662}" type="presParOf" srcId="{4B4EA3A2-27E7-4F64-90E3-4DABCBD5B81A}" destId="{B301DD42-1A02-4859-8F3D-F79F20C5B2B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5C562-C855-4830-8238-41027AA5696B}">
      <dsp:nvSpPr>
        <dsp:cNvPr id="0" name=""/>
        <dsp:cNvSpPr/>
      </dsp:nvSpPr>
      <dsp:spPr>
        <a:xfrm>
          <a:off x="0" y="34312"/>
          <a:ext cx="6370320" cy="1319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lang="en-US" sz="5500" kern="1200" dirty="0"/>
            <a:t>For those who </a:t>
          </a:r>
        </a:p>
      </dsp:txBody>
      <dsp:txXfrm>
        <a:off x="64397" y="98709"/>
        <a:ext cx="6241526" cy="1190381"/>
      </dsp:txXfrm>
    </dsp:sp>
    <dsp:sp modelId="{9E365089-0781-4970-8BD3-09D024EF5499}">
      <dsp:nvSpPr>
        <dsp:cNvPr id="0" name=""/>
        <dsp:cNvSpPr/>
      </dsp:nvSpPr>
      <dsp:spPr>
        <a:xfrm>
          <a:off x="0" y="1353487"/>
          <a:ext cx="6370320" cy="409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258" tIns="69850" rIns="391160" bIns="69850" numCol="1" spcCol="1270" anchor="t" anchorCtr="0">
          <a:noAutofit/>
        </a:bodyPr>
        <a:lstStyle/>
        <a:p>
          <a:pPr marL="285750" lvl="1" indent="-285750" algn="l" defTabSz="1911350">
            <a:lnSpc>
              <a:spcPct val="90000"/>
            </a:lnSpc>
            <a:spcBef>
              <a:spcPct val="0"/>
            </a:spcBef>
            <a:spcAft>
              <a:spcPct val="20000"/>
            </a:spcAft>
            <a:buChar char="••"/>
          </a:pPr>
          <a:r>
            <a:rPr lang="en-US" sz="4300" kern="1200"/>
            <a:t>want to review their discipleship</a:t>
          </a:r>
        </a:p>
        <a:p>
          <a:pPr marL="285750" lvl="1" indent="-285750" algn="l" defTabSz="1911350">
            <a:lnSpc>
              <a:spcPct val="90000"/>
            </a:lnSpc>
            <a:spcBef>
              <a:spcPct val="0"/>
            </a:spcBef>
            <a:spcAft>
              <a:spcPct val="20000"/>
            </a:spcAft>
            <a:buChar char="••"/>
          </a:pPr>
          <a:r>
            <a:rPr lang="en-US" sz="4300" kern="1200"/>
            <a:t>want to become disciples</a:t>
          </a:r>
        </a:p>
        <a:p>
          <a:pPr marL="285750" lvl="1" indent="-285750" algn="l" defTabSz="1911350">
            <a:lnSpc>
              <a:spcPct val="90000"/>
            </a:lnSpc>
            <a:spcBef>
              <a:spcPct val="0"/>
            </a:spcBef>
            <a:spcAft>
              <a:spcPct val="20000"/>
            </a:spcAft>
            <a:buChar char="••"/>
          </a:pPr>
          <a:r>
            <a:rPr lang="en-US" sz="4300" kern="1200"/>
            <a:t>Want to help others become disciples</a:t>
          </a:r>
        </a:p>
      </dsp:txBody>
      <dsp:txXfrm>
        <a:off x="0" y="1353487"/>
        <a:ext cx="6370320" cy="4098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AD271-9D78-40BF-BE92-2AEA93AF69BC}">
      <dsp:nvSpPr>
        <dsp:cNvPr id="0" name=""/>
        <dsp:cNvSpPr/>
      </dsp:nvSpPr>
      <dsp:spPr>
        <a:xfrm>
          <a:off x="0" y="40419"/>
          <a:ext cx="7041823"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NONE= Unaffiliated (not belonging to any church)</a:t>
          </a:r>
          <a:endParaRPr lang="en-US" sz="2300" kern="1200" dirty="0"/>
        </a:p>
      </dsp:txBody>
      <dsp:txXfrm>
        <a:off x="44602" y="85021"/>
        <a:ext cx="6952619" cy="824474"/>
      </dsp:txXfrm>
    </dsp:sp>
    <dsp:sp modelId="{735AF8DD-0BB9-4A5A-8A24-C666EA30772F}">
      <dsp:nvSpPr>
        <dsp:cNvPr id="0" name=""/>
        <dsp:cNvSpPr/>
      </dsp:nvSpPr>
      <dsp:spPr>
        <a:xfrm>
          <a:off x="0" y="1020337"/>
          <a:ext cx="7041823"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This doesn’t mean they are </a:t>
          </a:r>
          <a:r>
            <a:rPr lang="en-GB" sz="2300" b="1" i="1" kern="1200"/>
            <a:t>agnostic</a:t>
          </a:r>
          <a:r>
            <a:rPr lang="en-GB" sz="2300" kern="1200"/>
            <a:t> (someone who claims </a:t>
          </a:r>
          <a:r>
            <a:rPr lang="en-GB" sz="2300" b="1" i="1" kern="1200"/>
            <a:t>you cannot get to know </a:t>
          </a:r>
          <a:r>
            <a:rPr lang="en-GB" sz="2300" kern="1200"/>
            <a:t>God)</a:t>
          </a:r>
          <a:endParaRPr lang="en-US" sz="2300" kern="1200"/>
        </a:p>
      </dsp:txBody>
      <dsp:txXfrm>
        <a:off x="44602" y="1064939"/>
        <a:ext cx="6952619" cy="824474"/>
      </dsp:txXfrm>
    </dsp:sp>
    <dsp:sp modelId="{68436E76-5C16-44DF-B431-77E04F45C623}">
      <dsp:nvSpPr>
        <dsp:cNvPr id="0" name=""/>
        <dsp:cNvSpPr/>
      </dsp:nvSpPr>
      <dsp:spPr>
        <a:xfrm>
          <a:off x="0" y="2000256"/>
          <a:ext cx="7041823"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In fact many are open to religion or to a religious identity</a:t>
          </a:r>
          <a:endParaRPr lang="en-US" sz="2300" kern="1200"/>
        </a:p>
      </dsp:txBody>
      <dsp:txXfrm>
        <a:off x="44602" y="2044858"/>
        <a:ext cx="6952619" cy="824474"/>
      </dsp:txXfrm>
    </dsp:sp>
    <dsp:sp modelId="{7641492A-8348-463C-B004-BE7FC26C8C0F}">
      <dsp:nvSpPr>
        <dsp:cNvPr id="0" name=""/>
        <dsp:cNvSpPr/>
      </dsp:nvSpPr>
      <dsp:spPr>
        <a:xfrm>
          <a:off x="0" y="2980175"/>
          <a:ext cx="7041823"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30% were even members of a congregation in Chicago</a:t>
          </a:r>
          <a:endParaRPr lang="en-US" sz="2300" kern="1200"/>
        </a:p>
      </dsp:txBody>
      <dsp:txXfrm>
        <a:off x="44602" y="3024777"/>
        <a:ext cx="6952619" cy="824474"/>
      </dsp:txXfrm>
    </dsp:sp>
    <dsp:sp modelId="{005031E2-D636-4467-867B-91F94D366BD6}">
      <dsp:nvSpPr>
        <dsp:cNvPr id="0" name=""/>
        <dsp:cNvSpPr/>
      </dsp:nvSpPr>
      <dsp:spPr>
        <a:xfrm>
          <a:off x="0" y="3960093"/>
          <a:ext cx="7041823"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Another 30% just hasn’t found the congregation they were looking for</a:t>
          </a:r>
          <a:endParaRPr lang="en-US" sz="2300" kern="1200"/>
        </a:p>
      </dsp:txBody>
      <dsp:txXfrm>
        <a:off x="44602" y="4004695"/>
        <a:ext cx="6952619" cy="824474"/>
      </dsp:txXfrm>
    </dsp:sp>
    <dsp:sp modelId="{24318D43-502A-4933-8994-75992C7316A8}">
      <dsp:nvSpPr>
        <dsp:cNvPr id="0" name=""/>
        <dsp:cNvSpPr/>
      </dsp:nvSpPr>
      <dsp:spPr>
        <a:xfrm>
          <a:off x="0" y="4940012"/>
          <a:ext cx="7041823"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This means an opportunity to help them become disciples of Christ</a:t>
          </a:r>
          <a:endParaRPr lang="en-US" sz="2300" kern="1200"/>
        </a:p>
      </dsp:txBody>
      <dsp:txXfrm>
        <a:off x="44602" y="4984614"/>
        <a:ext cx="6952619" cy="824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D978D-2DF2-478A-8964-082C53A041E3}">
      <dsp:nvSpPr>
        <dsp:cNvPr id="0" name=""/>
        <dsp:cNvSpPr/>
      </dsp:nvSpPr>
      <dsp:spPr>
        <a:xfrm>
          <a:off x="0" y="832008"/>
          <a:ext cx="6370638" cy="382238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GB" sz="3600" kern="1200"/>
            <a:t>Why do people leave the Catholic Church?</a:t>
          </a:r>
          <a:endParaRPr lang="en-US" sz="3600" kern="1200"/>
        </a:p>
        <a:p>
          <a:pPr marL="285750" lvl="1" indent="-285750" algn="l" defTabSz="1244600">
            <a:lnSpc>
              <a:spcPct val="90000"/>
            </a:lnSpc>
            <a:spcBef>
              <a:spcPct val="0"/>
            </a:spcBef>
            <a:spcAft>
              <a:spcPct val="15000"/>
            </a:spcAft>
            <a:buChar char="••"/>
          </a:pPr>
          <a:r>
            <a:rPr lang="en-GB" sz="2800" kern="1200"/>
            <a:t>‘My Spiritual needs are not met (71%)</a:t>
          </a:r>
          <a:endParaRPr lang="en-US" sz="2800" kern="1200"/>
        </a:p>
        <a:p>
          <a:pPr marL="285750" lvl="1" indent="-285750" algn="l" defTabSz="1244600">
            <a:lnSpc>
              <a:spcPct val="90000"/>
            </a:lnSpc>
            <a:spcBef>
              <a:spcPct val="0"/>
            </a:spcBef>
            <a:spcAft>
              <a:spcPct val="15000"/>
            </a:spcAft>
            <a:buChar char="••"/>
          </a:pPr>
          <a:r>
            <a:rPr lang="en-GB" sz="2800" kern="1200"/>
            <a:t>‘I found a religion I liked more (70%)</a:t>
          </a:r>
          <a:endParaRPr lang="en-US" sz="2800" kern="1200"/>
        </a:p>
        <a:p>
          <a:pPr marL="285750" lvl="1" indent="-285750" algn="l" defTabSz="1244600">
            <a:lnSpc>
              <a:spcPct val="90000"/>
            </a:lnSpc>
            <a:spcBef>
              <a:spcPct val="0"/>
            </a:spcBef>
            <a:spcAft>
              <a:spcPct val="15000"/>
            </a:spcAft>
            <a:buChar char="••"/>
          </a:pPr>
          <a:r>
            <a:rPr lang="en-GB" sz="2800" kern="1200"/>
            <a:t>Sexual abuse scandal (21%)</a:t>
          </a:r>
          <a:endParaRPr lang="en-US" sz="2800" kern="1200"/>
        </a:p>
        <a:p>
          <a:pPr marL="285750" lvl="1" indent="-285750" algn="l" defTabSz="1244600">
            <a:lnSpc>
              <a:spcPct val="90000"/>
            </a:lnSpc>
            <a:spcBef>
              <a:spcPct val="0"/>
            </a:spcBef>
            <a:spcAft>
              <a:spcPct val="15000"/>
            </a:spcAft>
            <a:buChar char="••"/>
          </a:pPr>
          <a:r>
            <a:rPr lang="en-GB" sz="2800" kern="1200"/>
            <a:t>Separation or divorce (3%)</a:t>
          </a:r>
          <a:endParaRPr lang="en-US" sz="2800" kern="1200"/>
        </a:p>
      </dsp:txBody>
      <dsp:txXfrm>
        <a:off x="111954" y="943962"/>
        <a:ext cx="6146730" cy="3598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C9847-0BBA-421F-B67B-9F5134B4949B}">
      <dsp:nvSpPr>
        <dsp:cNvPr id="0" name=""/>
        <dsp:cNvSpPr/>
      </dsp:nvSpPr>
      <dsp:spPr>
        <a:xfrm>
          <a:off x="0" y="669"/>
          <a:ext cx="6370638" cy="1567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650BB2-3043-4945-A954-30292C70BC22}">
      <dsp:nvSpPr>
        <dsp:cNvPr id="0" name=""/>
        <dsp:cNvSpPr/>
      </dsp:nvSpPr>
      <dsp:spPr>
        <a:xfrm>
          <a:off x="474065" y="353280"/>
          <a:ext cx="861938" cy="861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7A6D34-7CA1-4FF5-8A8D-D61540F63312}">
      <dsp:nvSpPr>
        <dsp:cNvPr id="0" name=""/>
        <dsp:cNvSpPr/>
      </dsp:nvSpPr>
      <dsp:spPr>
        <a:xfrm>
          <a:off x="1810069" y="669"/>
          <a:ext cx="4560568"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lvl="0" algn="l" defTabSz="1111250">
            <a:lnSpc>
              <a:spcPct val="90000"/>
            </a:lnSpc>
            <a:spcBef>
              <a:spcPct val="0"/>
            </a:spcBef>
            <a:spcAft>
              <a:spcPct val="35000"/>
            </a:spcAft>
          </a:pPr>
          <a:r>
            <a:rPr lang="en-GB" sz="2500" kern="1200"/>
            <a:t>Becoming protestant, why?</a:t>
          </a:r>
          <a:endParaRPr lang="en-US" sz="2500" kern="1200"/>
        </a:p>
      </dsp:txBody>
      <dsp:txXfrm>
        <a:off x="1810069" y="669"/>
        <a:ext cx="4560568" cy="1567160"/>
      </dsp:txXfrm>
    </dsp:sp>
    <dsp:sp modelId="{7BEC4994-8E7D-473F-B48C-93A665AB22DA}">
      <dsp:nvSpPr>
        <dsp:cNvPr id="0" name=""/>
        <dsp:cNvSpPr/>
      </dsp:nvSpPr>
      <dsp:spPr>
        <a:xfrm>
          <a:off x="0" y="1959619"/>
          <a:ext cx="6370638" cy="1567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21942-3271-4804-BE48-5C2D837916B3}">
      <dsp:nvSpPr>
        <dsp:cNvPr id="0" name=""/>
        <dsp:cNvSpPr/>
      </dsp:nvSpPr>
      <dsp:spPr>
        <a:xfrm>
          <a:off x="474065" y="2312230"/>
          <a:ext cx="861938" cy="8619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FD7E39-10AD-46F2-9AC5-AD8FB66FB02B}">
      <dsp:nvSpPr>
        <dsp:cNvPr id="0" name=""/>
        <dsp:cNvSpPr/>
      </dsp:nvSpPr>
      <dsp:spPr>
        <a:xfrm>
          <a:off x="1810069" y="1959619"/>
          <a:ext cx="4560568"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lvl="0" algn="l" defTabSz="1111250">
            <a:lnSpc>
              <a:spcPct val="90000"/>
            </a:lnSpc>
            <a:spcBef>
              <a:spcPct val="0"/>
            </a:spcBef>
            <a:spcAft>
              <a:spcPct val="35000"/>
            </a:spcAft>
          </a:pPr>
          <a:r>
            <a:rPr lang="en-GB" sz="2500" kern="1200"/>
            <a:t>‘Enjoyed new faith services and worship (81%)</a:t>
          </a:r>
          <a:endParaRPr lang="en-US" sz="2500" kern="1200"/>
        </a:p>
      </dsp:txBody>
      <dsp:txXfrm>
        <a:off x="1810069" y="1959619"/>
        <a:ext cx="4560568" cy="1567160"/>
      </dsp:txXfrm>
    </dsp:sp>
    <dsp:sp modelId="{CEF116A0-2A7C-4308-83D0-D94DF3827003}">
      <dsp:nvSpPr>
        <dsp:cNvPr id="0" name=""/>
        <dsp:cNvSpPr/>
      </dsp:nvSpPr>
      <dsp:spPr>
        <a:xfrm>
          <a:off x="0" y="3918570"/>
          <a:ext cx="6370638" cy="1567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528B10-381C-4BD5-9631-4B9D69D8BEF7}">
      <dsp:nvSpPr>
        <dsp:cNvPr id="0" name=""/>
        <dsp:cNvSpPr/>
      </dsp:nvSpPr>
      <dsp:spPr>
        <a:xfrm>
          <a:off x="474065" y="4271181"/>
          <a:ext cx="861938" cy="86193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05EAA6-56F9-4AE9-A84F-EC997763F1D9}">
      <dsp:nvSpPr>
        <dsp:cNvPr id="0" name=""/>
        <dsp:cNvSpPr/>
      </dsp:nvSpPr>
      <dsp:spPr>
        <a:xfrm>
          <a:off x="1810069" y="3918570"/>
          <a:ext cx="4560568"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lvl="0" algn="l" defTabSz="1111250">
            <a:lnSpc>
              <a:spcPct val="90000"/>
            </a:lnSpc>
            <a:spcBef>
              <a:spcPct val="0"/>
            </a:spcBef>
            <a:spcAft>
              <a:spcPct val="35000"/>
            </a:spcAft>
          </a:pPr>
          <a:r>
            <a:rPr lang="en-GB" sz="2500" kern="1200"/>
            <a:t>‘Felt called by God’ (62%)</a:t>
          </a:r>
          <a:endParaRPr lang="en-US" sz="2500" kern="1200"/>
        </a:p>
      </dsp:txBody>
      <dsp:txXfrm>
        <a:off x="1810069" y="3918570"/>
        <a:ext cx="4560568" cy="1567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9E905-CF3A-44DE-8E7A-10E3814B969C}">
      <dsp:nvSpPr>
        <dsp:cNvPr id="0" name=""/>
        <dsp:cNvSpPr/>
      </dsp:nvSpPr>
      <dsp:spPr>
        <a:xfrm>
          <a:off x="0" y="342000"/>
          <a:ext cx="6370638" cy="23680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Will marriage bring them back? The answer is worrying while many Catholic who want to get married come back to the church for marriage preparation, their number is dropping, because less and less Catholics want to get married in the Catholic Church (26% drop between 1972-2010).</a:t>
          </a:r>
          <a:endParaRPr lang="en-US" sz="2300" kern="1200" dirty="0"/>
        </a:p>
      </dsp:txBody>
      <dsp:txXfrm>
        <a:off x="115600" y="457600"/>
        <a:ext cx="6139438" cy="2136880"/>
      </dsp:txXfrm>
    </dsp:sp>
    <dsp:sp modelId="{17FC6D71-3FA8-417C-BF88-FEDBF5F05750}">
      <dsp:nvSpPr>
        <dsp:cNvPr id="0" name=""/>
        <dsp:cNvSpPr/>
      </dsp:nvSpPr>
      <dsp:spPr>
        <a:xfrm>
          <a:off x="0" y="2776320"/>
          <a:ext cx="6370638" cy="23680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The number of young Catholics who are practicing their faith is also dropped. In that case why would young Catholics want to raise their children in the faith?</a:t>
          </a:r>
          <a:endParaRPr lang="en-US" sz="2300" kern="1200"/>
        </a:p>
      </dsp:txBody>
      <dsp:txXfrm>
        <a:off x="115600" y="2891920"/>
        <a:ext cx="6139438" cy="21368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B6C2A-01C4-4B37-A6BF-EDB374BE1D15}">
      <dsp:nvSpPr>
        <dsp:cNvPr id="0" name=""/>
        <dsp:cNvSpPr/>
      </dsp:nvSpPr>
      <dsp:spPr>
        <a:xfrm>
          <a:off x="0" y="27494"/>
          <a:ext cx="6370638" cy="159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a:t>Change</a:t>
          </a:r>
          <a:r>
            <a:rPr lang="en-GB" sz="2900" u="sng" kern="1200"/>
            <a:t> </a:t>
          </a:r>
          <a:r>
            <a:rPr lang="en-GB" sz="2900" kern="1200"/>
            <a:t>from</a:t>
          </a:r>
          <a:r>
            <a:rPr lang="en-GB" sz="2900" u="sng" kern="1200"/>
            <a:t> childhood faith </a:t>
          </a:r>
          <a:r>
            <a:rPr lang="en-GB" sz="2900" kern="1200"/>
            <a:t>to </a:t>
          </a:r>
          <a:r>
            <a:rPr lang="en-GB" sz="2900" u="sng" kern="1200"/>
            <a:t>adult faith</a:t>
          </a:r>
          <a:r>
            <a:rPr lang="en-GB" sz="2900" kern="1200"/>
            <a:t> goes through a </a:t>
          </a:r>
          <a:r>
            <a:rPr lang="en-GB" sz="2900" u="sng" kern="1200"/>
            <a:t>series of steps</a:t>
          </a:r>
          <a:r>
            <a:rPr lang="en-GB" sz="2900" kern="1200"/>
            <a:t>, and not through a single giant leap.</a:t>
          </a:r>
          <a:endParaRPr lang="en-US" sz="2900" kern="1200"/>
        </a:p>
      </dsp:txBody>
      <dsp:txXfrm>
        <a:off x="77847" y="105341"/>
        <a:ext cx="6214944" cy="1439016"/>
      </dsp:txXfrm>
    </dsp:sp>
    <dsp:sp modelId="{65AD5CD6-DAF4-44F9-B90A-69B9BDF834CB}">
      <dsp:nvSpPr>
        <dsp:cNvPr id="0" name=""/>
        <dsp:cNvSpPr/>
      </dsp:nvSpPr>
      <dsp:spPr>
        <a:xfrm>
          <a:off x="0" y="1705724"/>
          <a:ext cx="6370638" cy="159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a:t>That is true also to when people leave the church; they go through a serious of painful experiences and decisions.</a:t>
          </a:r>
          <a:endParaRPr lang="en-US" sz="2900" kern="1200"/>
        </a:p>
      </dsp:txBody>
      <dsp:txXfrm>
        <a:off x="77847" y="1783571"/>
        <a:ext cx="6214944" cy="1439016"/>
      </dsp:txXfrm>
    </dsp:sp>
    <dsp:sp modelId="{CD5A1656-F41B-46B0-A9D4-2B34506FA924}">
      <dsp:nvSpPr>
        <dsp:cNvPr id="0" name=""/>
        <dsp:cNvSpPr/>
      </dsp:nvSpPr>
      <dsp:spPr>
        <a:xfrm>
          <a:off x="0" y="3383955"/>
          <a:ext cx="6370638" cy="159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a:t>Our job is to reach out to them and help them find the pearl of great price!</a:t>
          </a:r>
          <a:endParaRPr lang="en-US" sz="2900" kern="1200"/>
        </a:p>
      </dsp:txBody>
      <dsp:txXfrm>
        <a:off x="77847" y="3461802"/>
        <a:ext cx="6214944" cy="1439016"/>
      </dsp:txXfrm>
    </dsp:sp>
    <dsp:sp modelId="{743E5BCD-A297-4681-B926-641E70D5837B}">
      <dsp:nvSpPr>
        <dsp:cNvPr id="0" name=""/>
        <dsp:cNvSpPr/>
      </dsp:nvSpPr>
      <dsp:spPr>
        <a:xfrm>
          <a:off x="0" y="4978665"/>
          <a:ext cx="637063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26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GB" sz="2300" kern="1200"/>
            <a:t>p. 42</a:t>
          </a:r>
          <a:endParaRPr lang="en-US" sz="2300" kern="1200"/>
        </a:p>
      </dsp:txBody>
      <dsp:txXfrm>
        <a:off x="0" y="4978665"/>
        <a:ext cx="6370638" cy="480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374B0-2BB2-44A8-A1AD-8C461C5F980E}">
      <dsp:nvSpPr>
        <dsp:cNvPr id="0" name=""/>
        <dsp:cNvSpPr/>
      </dsp:nvSpPr>
      <dsp:spPr>
        <a:xfrm>
          <a:off x="1498886" y="425403"/>
          <a:ext cx="1101019" cy="1101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B13531-05B4-44A0-AC68-DAD9A6D5E8BD}">
      <dsp:nvSpPr>
        <dsp:cNvPr id="0" name=""/>
        <dsp:cNvSpPr/>
      </dsp:nvSpPr>
      <dsp:spPr>
        <a:xfrm>
          <a:off x="826041" y="1893284"/>
          <a:ext cx="2446709" cy="858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GB" sz="2000" kern="1200" dirty="0"/>
            <a:t>1/3 of self-identified Catholics believe in an </a:t>
          </a:r>
          <a:r>
            <a:rPr lang="en-GB" sz="2000" i="1" u="sng" kern="1200" dirty="0"/>
            <a:t>impersonal</a:t>
          </a:r>
          <a:r>
            <a:rPr lang="en-GB" sz="2000" kern="1200" dirty="0"/>
            <a:t> God.</a:t>
          </a:r>
          <a:endParaRPr lang="en-US" sz="2000" kern="1200" dirty="0"/>
        </a:p>
      </dsp:txBody>
      <dsp:txXfrm>
        <a:off x="826041" y="1893284"/>
        <a:ext cx="2446709" cy="858058"/>
      </dsp:txXfrm>
    </dsp:sp>
    <dsp:sp modelId="{5D0C10F7-BAD0-4E00-99A6-E36FC3245E30}">
      <dsp:nvSpPr>
        <dsp:cNvPr id="0" name=""/>
        <dsp:cNvSpPr/>
      </dsp:nvSpPr>
      <dsp:spPr>
        <a:xfrm>
          <a:off x="4373770" y="425403"/>
          <a:ext cx="1101019" cy="1101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2287F3-CD55-49B7-ACA4-F92FEA7142C5}">
      <dsp:nvSpPr>
        <dsp:cNvPr id="0" name=""/>
        <dsp:cNvSpPr/>
      </dsp:nvSpPr>
      <dsp:spPr>
        <a:xfrm>
          <a:off x="3700925" y="1893284"/>
          <a:ext cx="2446709" cy="858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GB" sz="2000" kern="1200" dirty="0"/>
            <a:t>So only 60% of Catholic believe in a </a:t>
          </a:r>
          <a:r>
            <a:rPr lang="en-GB" sz="2000" i="1" u="sng" kern="1200" dirty="0"/>
            <a:t>personal</a:t>
          </a:r>
          <a:r>
            <a:rPr lang="en-GB" sz="2000" u="sng" kern="1200" dirty="0"/>
            <a:t> </a:t>
          </a:r>
          <a:r>
            <a:rPr lang="en-GB" sz="2000" kern="1200" dirty="0"/>
            <a:t>God</a:t>
          </a:r>
          <a:endParaRPr lang="en-US" sz="2000" kern="1200" dirty="0"/>
        </a:p>
      </dsp:txBody>
      <dsp:txXfrm>
        <a:off x="3700925" y="1893284"/>
        <a:ext cx="2446709" cy="858058"/>
      </dsp:txXfrm>
    </dsp:sp>
    <dsp:sp modelId="{243DF668-B350-449B-9380-6A14D81D5BCB}">
      <dsp:nvSpPr>
        <dsp:cNvPr id="0" name=""/>
        <dsp:cNvSpPr/>
      </dsp:nvSpPr>
      <dsp:spPr>
        <a:xfrm>
          <a:off x="2936328" y="3363019"/>
          <a:ext cx="1101019" cy="11010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13E3D2-ADD5-4AD0-8F06-FFF846559CA6}">
      <dsp:nvSpPr>
        <dsp:cNvPr id="0" name=""/>
        <dsp:cNvSpPr/>
      </dsp:nvSpPr>
      <dsp:spPr>
        <a:xfrm>
          <a:off x="1843750" y="4830900"/>
          <a:ext cx="3286175" cy="858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GB" sz="2000" kern="1200" dirty="0"/>
            <a:t>That raises the question about how many Catholics feel that their faith makes sense, if they don’t have a personal relationship with God.</a:t>
          </a:r>
          <a:endParaRPr lang="en-US" sz="2000" kern="1200" dirty="0"/>
        </a:p>
      </dsp:txBody>
      <dsp:txXfrm>
        <a:off x="1843750" y="4830900"/>
        <a:ext cx="3286175" cy="8580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56E33-230A-4D75-B014-606D0E56C7CD}">
      <dsp:nvSpPr>
        <dsp:cNvPr id="0" name=""/>
        <dsp:cNvSpPr/>
      </dsp:nvSpPr>
      <dsp:spPr>
        <a:xfrm>
          <a:off x="827037" y="1314624"/>
          <a:ext cx="1306125" cy="1306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6BBAA-B34F-4242-81B6-DBC8BE563E29}">
      <dsp:nvSpPr>
        <dsp:cNvPr id="0" name=""/>
        <dsp:cNvSpPr/>
      </dsp:nvSpPr>
      <dsp:spPr>
        <a:xfrm>
          <a:off x="28850" y="3049588"/>
          <a:ext cx="290250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GB" sz="2000" kern="1200" dirty="0"/>
            <a:t>For younger Catholics personal relationship with God matters, but not so much for older Catholics</a:t>
          </a:r>
          <a:r>
            <a:rPr lang="en-GB" sz="1600" kern="1200" dirty="0"/>
            <a:t>.</a:t>
          </a:r>
          <a:endParaRPr lang="en-US" sz="1600" kern="1200" dirty="0"/>
        </a:p>
      </dsp:txBody>
      <dsp:txXfrm>
        <a:off x="28850" y="3049588"/>
        <a:ext cx="2902500" cy="1122187"/>
      </dsp:txXfrm>
    </dsp:sp>
    <dsp:sp modelId="{4507CBDC-72B3-44DC-AF5F-AE32B18C8829}">
      <dsp:nvSpPr>
        <dsp:cNvPr id="0" name=""/>
        <dsp:cNvSpPr/>
      </dsp:nvSpPr>
      <dsp:spPr>
        <a:xfrm>
          <a:off x="4237475" y="1314624"/>
          <a:ext cx="1306125" cy="1306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01DD42-1A02-4859-8F3D-F79F20C5B2B9}">
      <dsp:nvSpPr>
        <dsp:cNvPr id="0" name=""/>
        <dsp:cNvSpPr/>
      </dsp:nvSpPr>
      <dsp:spPr>
        <a:xfrm>
          <a:off x="3439287" y="3049588"/>
          <a:ext cx="290250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pPr>
          <a:r>
            <a:rPr lang="en-GB" sz="2200" kern="1200" dirty="0"/>
            <a:t>All in all we live in a time of immense challenge and opportunities.</a:t>
          </a:r>
          <a:endParaRPr lang="en-US" sz="2200" kern="1200" dirty="0"/>
        </a:p>
      </dsp:txBody>
      <dsp:txXfrm>
        <a:off x="3439287" y="3049588"/>
        <a:ext cx="2902500" cy="11221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5/29/2020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5/29/2020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5F26C3-758C-C240-A948-0E110870A760}" type="slidenum">
              <a:rPr lang="en-US" smtClean="0"/>
              <a:pPr/>
              <a:t>5</a:t>
            </a:fld>
            <a:endParaRPr lang="en-US"/>
          </a:p>
        </p:txBody>
      </p:sp>
    </p:spTree>
    <p:extLst>
      <p:ext uri="{BB962C8B-B14F-4D97-AF65-F5344CB8AC3E}">
        <p14:creationId xmlns:p14="http://schemas.microsoft.com/office/powerpoint/2010/main" val="46640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27</a:t>
            </a:fld>
            <a:endParaRPr lang="en-US"/>
          </a:p>
        </p:txBody>
      </p:sp>
    </p:spTree>
    <p:extLst>
      <p:ext uri="{BB962C8B-B14F-4D97-AF65-F5344CB8AC3E}">
        <p14:creationId xmlns:p14="http://schemas.microsoft.com/office/powerpoint/2010/main" val="117749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Foundational</a:t>
            </a:r>
            <a:r>
              <a:rPr lang="en-US" baseline="0" dirty="0"/>
              <a:t> concept, lynchpin for understanding her message, most underrated passage in the </a:t>
            </a:r>
            <a:r>
              <a:rPr lang="en-US" baseline="0" dirty="0" err="1"/>
              <a:t>obok</a:t>
            </a:r>
            <a:r>
              <a:rPr lang="en-US" baseline="0" dirty="0"/>
              <a:t>…</a:t>
            </a:r>
          </a:p>
          <a:p>
            <a:r>
              <a:rPr lang="en-US" baseline="0" dirty="0"/>
              <a:t>Dyad discussions on this. Going to look slightly different for just about every person. And it’s not just yes/no on a spiritual journey, there are stages, phases, different levels of </a:t>
            </a:r>
            <a:r>
              <a:rPr lang="en-US" baseline="0" dirty="0" err="1"/>
              <a:t>enthusiasim</a:t>
            </a:r>
            <a:r>
              <a:rPr lang="en-US" baseline="0" dirty="0"/>
              <a:t>, etc. The point is, there’s an incompleteness without all three in place, not a mature Christian w/o all three. And so FID as a book is really about Journey #1, since she believes this is the journey that we’re most silent about in our current setting, and is critically important in our society of seekers, “</a:t>
            </a:r>
            <a:r>
              <a:rPr lang="en-US" baseline="0" dirty="0" err="1"/>
              <a:t>nones</a:t>
            </a:r>
            <a:r>
              <a:rPr lang="en-US" baseline="0" dirty="0"/>
              <a:t>,” and the like. </a:t>
            </a:r>
          </a:p>
          <a:p>
            <a:endParaRPr lang="en-US" baseline="0" dirty="0"/>
          </a:p>
          <a:p>
            <a:r>
              <a:rPr lang="en-US" baseline="0" dirty="0"/>
              <a:t>Spiral of Silence ad Don’t Ask Don’t Tell are another way of saying that journey #1 is the elephant in the room. Overlooked. Not talked about. Not resourced. Not even consciously considered by many. </a:t>
            </a:r>
          </a:p>
          <a:p>
            <a:endParaRPr lang="en-US" baseline="0" dirty="0"/>
          </a:p>
          <a:p>
            <a:r>
              <a:rPr lang="en-US" baseline="0" dirty="0"/>
              <a:t>Sacramental theology in chapter 4 is in one sense an apologetic towards those who might think that emphasizing #1 has nothing to do with #2</a:t>
            </a:r>
          </a:p>
          <a:p>
            <a:endParaRPr lang="en-US" baseline="0" dirty="0"/>
          </a:p>
          <a:p>
            <a:r>
              <a:rPr lang="en-US" baseline="0" dirty="0"/>
              <a:t>The 5 </a:t>
            </a:r>
            <a:r>
              <a:rPr lang="en-US" baseline="0" dirty="0" err="1"/>
              <a:t>Thresholods</a:t>
            </a:r>
            <a:r>
              <a:rPr lang="en-US" baseline="0" dirty="0"/>
              <a:t> are a practical framework for cultivating #1 in our society</a:t>
            </a:r>
          </a:p>
        </p:txBody>
      </p:sp>
      <p:sp>
        <p:nvSpPr>
          <p:cNvPr id="4" name="Slide Number Placeholder 3"/>
          <p:cNvSpPr>
            <a:spLocks noGrp="1"/>
          </p:cNvSpPr>
          <p:nvPr>
            <p:ph type="sldNum" sz="quarter" idx="10"/>
          </p:nvPr>
        </p:nvSpPr>
        <p:spPr/>
        <p:txBody>
          <a:bodyPr/>
          <a:lstStyle/>
          <a:p>
            <a:fld id="{395F26C3-758C-C240-A948-0E110870A760}" type="slidenum">
              <a:rPr lang="en-US" smtClean="0"/>
              <a:pPr/>
              <a:t>28</a:t>
            </a:fld>
            <a:endParaRPr lang="en-US"/>
          </a:p>
        </p:txBody>
      </p:sp>
    </p:spTree>
    <p:extLst>
      <p:ext uri="{BB962C8B-B14F-4D97-AF65-F5344CB8AC3E}">
        <p14:creationId xmlns:p14="http://schemas.microsoft.com/office/powerpoint/2010/main" val="2943249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29</a:t>
            </a:fld>
            <a:endParaRPr lang="en-US"/>
          </a:p>
        </p:txBody>
      </p:sp>
    </p:spTree>
    <p:extLst>
      <p:ext uri="{BB962C8B-B14F-4D97-AF65-F5344CB8AC3E}">
        <p14:creationId xmlns:p14="http://schemas.microsoft.com/office/powerpoint/2010/main" val="600764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30</a:t>
            </a:fld>
            <a:endParaRPr lang="en-US"/>
          </a:p>
        </p:txBody>
      </p:sp>
    </p:spTree>
    <p:extLst>
      <p:ext uri="{BB962C8B-B14F-4D97-AF65-F5344CB8AC3E}">
        <p14:creationId xmlns:p14="http://schemas.microsoft.com/office/powerpoint/2010/main" val="62234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5F26C3-758C-C240-A948-0E110870A760}" type="slidenum">
              <a:rPr lang="en-US" smtClean="0"/>
              <a:pPr/>
              <a:t>31</a:t>
            </a:fld>
            <a:endParaRPr lang="en-US"/>
          </a:p>
        </p:txBody>
      </p:sp>
    </p:spTree>
    <p:extLst>
      <p:ext uri="{BB962C8B-B14F-4D97-AF65-F5344CB8AC3E}">
        <p14:creationId xmlns:p14="http://schemas.microsoft.com/office/powerpoint/2010/main" val="14843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32</a:t>
            </a:fld>
            <a:endParaRPr lang="en-US"/>
          </a:p>
        </p:txBody>
      </p:sp>
    </p:spTree>
    <p:extLst>
      <p:ext uri="{BB962C8B-B14F-4D97-AF65-F5344CB8AC3E}">
        <p14:creationId xmlns:p14="http://schemas.microsoft.com/office/powerpoint/2010/main" val="210168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5F26C3-758C-C240-A948-0E110870A760}" type="slidenum">
              <a:rPr lang="en-US" smtClean="0"/>
              <a:pPr/>
              <a:t>33</a:t>
            </a:fld>
            <a:endParaRPr lang="en-US"/>
          </a:p>
        </p:txBody>
      </p:sp>
    </p:spTree>
    <p:extLst>
      <p:ext uri="{BB962C8B-B14F-4D97-AF65-F5344CB8AC3E}">
        <p14:creationId xmlns:p14="http://schemas.microsoft.com/office/powerpoint/2010/main" val="299375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34</a:t>
            </a:fld>
            <a:endParaRPr lang="en-US"/>
          </a:p>
        </p:txBody>
      </p:sp>
    </p:spTree>
    <p:extLst>
      <p:ext uri="{BB962C8B-B14F-4D97-AF65-F5344CB8AC3E}">
        <p14:creationId xmlns:p14="http://schemas.microsoft.com/office/powerpoint/2010/main" val="159014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35</a:t>
            </a:fld>
            <a:endParaRPr lang="en-US"/>
          </a:p>
        </p:txBody>
      </p:sp>
    </p:spTree>
    <p:extLst>
      <p:ext uri="{BB962C8B-B14F-4D97-AF65-F5344CB8AC3E}">
        <p14:creationId xmlns:p14="http://schemas.microsoft.com/office/powerpoint/2010/main" val="2721395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Forming</a:t>
            </a:r>
            <a:r>
              <a:rPr lang="en-US" baseline="0" dirty="0"/>
              <a:t> Intentional Disciples talks a lot about personal relationship with God. An individual’s consciousness. And, this is definitely rooted in the language of recent popes. But is it too much “me and Jesus” spirituality? </a:t>
            </a:r>
            <a:endParaRPr lang="en-US"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36</a:t>
            </a:fld>
            <a:endParaRPr lang="en-US"/>
          </a:p>
        </p:txBody>
      </p:sp>
    </p:spTree>
    <p:extLst>
      <p:ext uri="{BB962C8B-B14F-4D97-AF65-F5344CB8AC3E}">
        <p14:creationId xmlns:p14="http://schemas.microsoft.com/office/powerpoint/2010/main" val="173601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without vilifying, condemning,</a:t>
            </a:r>
            <a:r>
              <a:rPr lang="en-US" baseline="0" dirty="0"/>
              <a:t> blaming, or name-calling, we can look around and say whatever were doing isn’t suited for the current setting here in the United States. This is not about playing armchair quarterback on the past, or looking down from an elite position at any other person. It’s just this--our ways of making disciples are not actually making disciples. And since we’re supposed to make disciples, that’s a problem. The biggest problem. The root problem. The issue that underlies anything else we can look around and want to see more of—vocations, confession, social justice, engagement with culture, sacrificial giving, participation in the liturgy, faith filled marriages—anything. </a:t>
            </a:r>
          </a:p>
        </p:txBody>
      </p:sp>
      <p:sp>
        <p:nvSpPr>
          <p:cNvPr id="4" name="Slide Number Placeholder 3"/>
          <p:cNvSpPr>
            <a:spLocks noGrp="1"/>
          </p:cNvSpPr>
          <p:nvPr>
            <p:ph type="sldNum" sz="quarter" idx="10"/>
          </p:nvPr>
        </p:nvSpPr>
        <p:spPr/>
        <p:txBody>
          <a:bodyPr/>
          <a:lstStyle/>
          <a:p>
            <a:fld id="{395F26C3-758C-C240-A948-0E110870A760}" type="slidenum">
              <a:rPr lang="en-US" smtClean="0"/>
              <a:pPr/>
              <a:t>6</a:t>
            </a:fld>
            <a:endParaRPr lang="en-US"/>
          </a:p>
        </p:txBody>
      </p:sp>
    </p:spTree>
    <p:extLst>
      <p:ext uri="{BB962C8B-B14F-4D97-AF65-F5344CB8AC3E}">
        <p14:creationId xmlns:p14="http://schemas.microsoft.com/office/powerpoint/2010/main" val="3328203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38</a:t>
            </a:fld>
            <a:endParaRPr lang="en-US"/>
          </a:p>
        </p:txBody>
      </p:sp>
    </p:spTree>
    <p:extLst>
      <p:ext uri="{BB962C8B-B14F-4D97-AF65-F5344CB8AC3E}">
        <p14:creationId xmlns:p14="http://schemas.microsoft.com/office/powerpoint/2010/main" val="273231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a:t>
            </a:r>
            <a:r>
              <a:rPr lang="en-US" baseline="0" dirty="0"/>
              <a:t>required reading</a:t>
            </a:r>
          </a:p>
          <a:p>
            <a:endParaRPr lang="en-US" baseline="0" dirty="0"/>
          </a:p>
          <a:p>
            <a:r>
              <a:rPr lang="en-US" baseline="0" dirty="0"/>
              <a:t>When I pause to think about this list and assess if it’s true based on my experience, the first thing that comes to mind are the intentional disciples I met here in the M.Div. program. And anecdotally, it seems to be true. I haven’t encountered anyone in the M.Div. program who is all for some of these fruits but not others…so I think discipleship produces a fullness of fruits. </a:t>
            </a:r>
          </a:p>
          <a:p>
            <a:endParaRPr lang="en-US" baseline="0" dirty="0"/>
          </a:p>
          <a:p>
            <a:r>
              <a:rPr lang="en-US" baseline="0" dirty="0"/>
              <a:t>It’s not that problems go away. But I’m sure each of you can think of a small group, a ministry, or just a group of friends where almost everyone was an intentional disciple—and did these fruits manifest themselves? </a:t>
            </a:r>
          </a:p>
          <a:p>
            <a:endParaRPr lang="en-US" baseline="0"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39</a:t>
            </a:fld>
            <a:endParaRPr lang="en-US"/>
          </a:p>
        </p:txBody>
      </p:sp>
    </p:spTree>
    <p:extLst>
      <p:ext uri="{BB962C8B-B14F-4D97-AF65-F5344CB8AC3E}">
        <p14:creationId xmlns:p14="http://schemas.microsoft.com/office/powerpoint/2010/main" val="1841512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40</a:t>
            </a:fld>
            <a:endParaRPr lang="en-US"/>
          </a:p>
        </p:txBody>
      </p:sp>
    </p:spTree>
    <p:extLst>
      <p:ext uri="{BB962C8B-B14F-4D97-AF65-F5344CB8AC3E}">
        <p14:creationId xmlns:p14="http://schemas.microsoft.com/office/powerpoint/2010/main" val="3374153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Labels don’t work. </a:t>
            </a:r>
          </a:p>
        </p:txBody>
      </p:sp>
      <p:sp>
        <p:nvSpPr>
          <p:cNvPr id="4" name="Slide Number Placeholder 3"/>
          <p:cNvSpPr>
            <a:spLocks noGrp="1"/>
          </p:cNvSpPr>
          <p:nvPr>
            <p:ph type="sldNum" sz="quarter" idx="10"/>
          </p:nvPr>
        </p:nvSpPr>
        <p:spPr/>
        <p:txBody>
          <a:bodyPr/>
          <a:lstStyle/>
          <a:p>
            <a:fld id="{395F26C3-758C-C240-A948-0E110870A760}" type="slidenum">
              <a:rPr lang="en-US" smtClean="0"/>
              <a:pPr/>
              <a:t>41</a:t>
            </a:fld>
            <a:endParaRPr lang="en-US"/>
          </a:p>
        </p:txBody>
      </p:sp>
    </p:spTree>
    <p:extLst>
      <p:ext uri="{BB962C8B-B14F-4D97-AF65-F5344CB8AC3E}">
        <p14:creationId xmlns:p14="http://schemas.microsoft.com/office/powerpoint/2010/main" val="3338647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What</a:t>
            </a:r>
            <a:r>
              <a:rPr lang="en-US" sz="1200" kern="1200" baseline="0" dirty="0">
                <a:solidFill>
                  <a:schemeClr val="tx1"/>
                </a:solidFill>
                <a:latin typeface="+mn-lt"/>
                <a:ea typeface="+mn-ea"/>
                <a:cs typeface="+mn-cs"/>
              </a:rPr>
              <a:t> is FID? Pause: </a:t>
            </a:r>
            <a:r>
              <a:rPr lang="en-US" sz="1200" kern="1200" dirty="0">
                <a:solidFill>
                  <a:schemeClr val="tx1"/>
                </a:solidFill>
                <a:latin typeface="+mn-lt"/>
                <a:ea typeface="+mn-ea"/>
                <a:cs typeface="+mn-cs"/>
              </a:rPr>
              <a:t>What other labels might you add? </a:t>
            </a:r>
          </a:p>
          <a:p>
            <a:endParaRPr lang="en-US"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42</a:t>
            </a:fld>
            <a:endParaRPr lang="en-US"/>
          </a:p>
        </p:txBody>
      </p:sp>
    </p:spTree>
    <p:extLst>
      <p:ext uri="{BB962C8B-B14F-4D97-AF65-F5344CB8AC3E}">
        <p14:creationId xmlns:p14="http://schemas.microsoft.com/office/powerpoint/2010/main" val="2430401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43</a:t>
            </a:fld>
            <a:endParaRPr lang="en-US"/>
          </a:p>
        </p:txBody>
      </p:sp>
    </p:spTree>
    <p:extLst>
      <p:ext uri="{BB962C8B-B14F-4D97-AF65-F5344CB8AC3E}">
        <p14:creationId xmlns:p14="http://schemas.microsoft.com/office/powerpoint/2010/main" val="1363193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No book is going to answer every challenge we face. In her “solution” portion, Weddell offers up a detailed framework for addressing Spiritual Journey #1.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44</a:t>
            </a:fld>
            <a:endParaRPr lang="en-US"/>
          </a:p>
        </p:txBody>
      </p:sp>
    </p:spTree>
    <p:extLst>
      <p:ext uri="{BB962C8B-B14F-4D97-AF65-F5344CB8AC3E}">
        <p14:creationId xmlns:p14="http://schemas.microsoft.com/office/powerpoint/2010/main" val="4007695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 rigid,</a:t>
            </a:r>
            <a:r>
              <a:rPr lang="en-US" baseline="0" dirty="0"/>
              <a:t> sometimes a different order, repeat phases, etc. But it’s a framework. </a:t>
            </a:r>
            <a:r>
              <a:rPr lang="en-US" dirty="0"/>
              <a:t>I</a:t>
            </a:r>
            <a:r>
              <a:rPr lang="en-US" baseline="0" dirty="0"/>
              <a:t> really remember my seeking threshold twice…</a:t>
            </a:r>
            <a:endParaRPr lang="en-US"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45</a:t>
            </a:fld>
            <a:endParaRPr lang="en-US"/>
          </a:p>
        </p:txBody>
      </p:sp>
    </p:spTree>
    <p:extLst>
      <p:ext uri="{BB962C8B-B14F-4D97-AF65-F5344CB8AC3E}">
        <p14:creationId xmlns:p14="http://schemas.microsoft.com/office/powerpoint/2010/main" val="275350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46</a:t>
            </a:fld>
            <a:endParaRPr lang="en-US"/>
          </a:p>
        </p:txBody>
      </p:sp>
    </p:spTree>
    <p:extLst>
      <p:ext uri="{BB962C8B-B14F-4D97-AF65-F5344CB8AC3E}">
        <p14:creationId xmlns:p14="http://schemas.microsoft.com/office/powerpoint/2010/main" val="2948144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47</a:t>
            </a:fld>
            <a:endParaRPr lang="en-US"/>
          </a:p>
        </p:txBody>
      </p:sp>
    </p:spTree>
    <p:extLst>
      <p:ext uri="{BB962C8B-B14F-4D97-AF65-F5344CB8AC3E}">
        <p14:creationId xmlns:p14="http://schemas.microsoft.com/office/powerpoint/2010/main" val="83665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 all gloom and doom. Not us vs. them</a:t>
            </a:r>
            <a:r>
              <a:rPr lang="en-US" baseline="0" dirty="0"/>
              <a:t> or a “Christ against culture” scenario. </a:t>
            </a:r>
            <a:endParaRPr lang="en-US" dirty="0"/>
          </a:p>
          <a:p>
            <a:endParaRPr lang="en-US"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7</a:t>
            </a:fld>
            <a:endParaRPr lang="en-US"/>
          </a:p>
        </p:txBody>
      </p:sp>
    </p:spTree>
    <p:extLst>
      <p:ext uri="{BB962C8B-B14F-4D97-AF65-F5344CB8AC3E}">
        <p14:creationId xmlns:p14="http://schemas.microsoft.com/office/powerpoint/2010/main" val="74867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End up here. </a:t>
            </a:r>
            <a:r>
              <a:rPr lang="en-US"/>
              <a:t>For </a:t>
            </a:r>
            <a:r>
              <a:rPr lang="en-US" dirty="0"/>
              <a:t>example</a:t>
            </a:r>
          </a:p>
        </p:txBody>
      </p:sp>
      <p:sp>
        <p:nvSpPr>
          <p:cNvPr id="4" name="Slide Number Placeholder 3"/>
          <p:cNvSpPr>
            <a:spLocks noGrp="1"/>
          </p:cNvSpPr>
          <p:nvPr>
            <p:ph type="sldNum" sz="quarter" idx="10"/>
          </p:nvPr>
        </p:nvSpPr>
        <p:spPr/>
        <p:txBody>
          <a:bodyPr/>
          <a:lstStyle/>
          <a:p>
            <a:fld id="{395F26C3-758C-C240-A948-0E110870A760}" type="slidenum">
              <a:rPr lang="en-US" smtClean="0"/>
              <a:pPr/>
              <a:t>8</a:t>
            </a:fld>
            <a:endParaRPr lang="en-US"/>
          </a:p>
        </p:txBody>
      </p:sp>
    </p:spTree>
    <p:extLst>
      <p:ext uri="{BB962C8B-B14F-4D97-AF65-F5344CB8AC3E}">
        <p14:creationId xmlns:p14="http://schemas.microsoft.com/office/powerpoint/2010/main" val="996852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each one of us here can probably think of other examples—it’s clear from our</a:t>
            </a:r>
            <a:r>
              <a:rPr lang="en-US" baseline="0" dirty="0"/>
              <a:t> Tradition that the way of a disciple includes a response in worship, in Eucharist…and yet only 18% of Catholics attend Mass weekly; </a:t>
            </a:r>
          </a:p>
        </p:txBody>
      </p:sp>
      <p:sp>
        <p:nvSpPr>
          <p:cNvPr id="4" name="Slide Number Placeholder 3"/>
          <p:cNvSpPr>
            <a:spLocks noGrp="1"/>
          </p:cNvSpPr>
          <p:nvPr>
            <p:ph type="sldNum" sz="quarter" idx="10"/>
          </p:nvPr>
        </p:nvSpPr>
        <p:spPr/>
        <p:txBody>
          <a:bodyPr/>
          <a:lstStyle/>
          <a:p>
            <a:fld id="{395F26C3-758C-C240-A948-0E110870A760}" type="slidenum">
              <a:rPr lang="en-US" smtClean="0"/>
              <a:pPr/>
              <a:t>9</a:t>
            </a:fld>
            <a:endParaRPr lang="en-US"/>
          </a:p>
        </p:txBody>
      </p:sp>
    </p:spTree>
    <p:extLst>
      <p:ext uri="{BB962C8B-B14F-4D97-AF65-F5344CB8AC3E}">
        <p14:creationId xmlns:p14="http://schemas.microsoft.com/office/powerpoint/2010/main" val="164056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Mvm’t</a:t>
            </a:r>
            <a:r>
              <a:rPr lang="en-US" dirty="0"/>
              <a:t> from being followers</a:t>
            </a:r>
            <a:r>
              <a:rPr lang="en-US" baseline="0" dirty="0"/>
              <a:t> of Jesus in an immediate, physical/earthly sense, to encountering the resurrected Jesus, to disciples </a:t>
            </a:r>
            <a:r>
              <a:rPr lang="en-US" baseline="0" dirty="0" err="1"/>
              <a:t>discipling</a:t>
            </a:r>
            <a:r>
              <a:rPr lang="en-US" baseline="0" dirty="0"/>
              <a:t> others, like St. Benedict’s vision for his monastery</a:t>
            </a:r>
            <a:endParaRPr lang="en-US"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23</a:t>
            </a:fld>
            <a:endParaRPr lang="en-US"/>
          </a:p>
        </p:txBody>
      </p:sp>
    </p:spTree>
    <p:extLst>
      <p:ext uri="{BB962C8B-B14F-4D97-AF65-F5344CB8AC3E}">
        <p14:creationId xmlns:p14="http://schemas.microsoft.com/office/powerpoint/2010/main" val="352427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possible</a:t>
            </a:r>
            <a:r>
              <a:rPr lang="en-US" baseline="0" dirty="0"/>
              <a:t> to do unconsciously.</a:t>
            </a:r>
          </a:p>
          <a:p>
            <a:r>
              <a:rPr lang="en-US" baseline="0" dirty="0"/>
              <a:t>Not </a:t>
            </a:r>
            <a:r>
              <a:rPr lang="en-US" baseline="0" dirty="0" err="1"/>
              <a:t>ust</a:t>
            </a:r>
            <a:r>
              <a:rPr lang="en-US" baseline="0" dirty="0"/>
              <a:t> for monks, priests, canonized saints</a:t>
            </a:r>
          </a:p>
          <a:p>
            <a:r>
              <a:rPr lang="en-US" baseline="0" dirty="0"/>
              <a:t>Can’t have the community w/o those individual decisions.</a:t>
            </a:r>
            <a:endParaRPr lang="en-US" dirty="0"/>
          </a:p>
        </p:txBody>
      </p:sp>
      <p:sp>
        <p:nvSpPr>
          <p:cNvPr id="4" name="Slide Number Placeholder 3"/>
          <p:cNvSpPr>
            <a:spLocks noGrp="1"/>
          </p:cNvSpPr>
          <p:nvPr>
            <p:ph type="sldNum" sz="quarter" idx="10"/>
          </p:nvPr>
        </p:nvSpPr>
        <p:spPr/>
        <p:txBody>
          <a:bodyPr/>
          <a:lstStyle/>
          <a:p>
            <a:fld id="{395F26C3-758C-C240-A948-0E110870A760}" type="slidenum">
              <a:rPr lang="en-US" smtClean="0"/>
              <a:pPr/>
              <a:t>24</a:t>
            </a:fld>
            <a:endParaRPr lang="en-US"/>
          </a:p>
        </p:txBody>
      </p:sp>
    </p:spTree>
    <p:extLst>
      <p:ext uri="{BB962C8B-B14F-4D97-AF65-F5344CB8AC3E}">
        <p14:creationId xmlns:p14="http://schemas.microsoft.com/office/powerpoint/2010/main" val="4201366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25</a:t>
            </a:fld>
            <a:endParaRPr lang="en-US"/>
          </a:p>
        </p:txBody>
      </p:sp>
    </p:spTree>
    <p:extLst>
      <p:ext uri="{BB962C8B-B14F-4D97-AF65-F5344CB8AC3E}">
        <p14:creationId xmlns:p14="http://schemas.microsoft.com/office/powerpoint/2010/main" val="674365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5F26C3-758C-C240-A948-0E110870A760}" type="slidenum">
              <a:rPr lang="en-US" smtClean="0"/>
              <a:pPr/>
              <a:t>26</a:t>
            </a:fld>
            <a:endParaRPr lang="en-US"/>
          </a:p>
        </p:txBody>
      </p:sp>
    </p:spTree>
    <p:extLst>
      <p:ext uri="{BB962C8B-B14F-4D97-AF65-F5344CB8AC3E}">
        <p14:creationId xmlns:p14="http://schemas.microsoft.com/office/powerpoint/2010/main" val="3998746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5/29/2020</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5/29/2020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5/29/2020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5/29/2020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5/29/2020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5/29/2020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endParaRPr/>
          </a:p>
        </p:txBody>
      </p:sp>
      <p:sp>
        <p:nvSpPr>
          <p:cNvPr id="4"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5/29/2020</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DD7D43D-6574-4C7B-808D-C6C12215A4D4}" type="datetimeFigureOut">
              <a:rPr lang="en-US"/>
              <a:t>5/29/2020</a:t>
            </a:fld>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a:p>
        </p:txBody>
      </p:sp>
      <p:sp>
        <p:nvSpPr>
          <p:cNvPr id="7" name="Date Placeholder 7"/>
          <p:cNvSpPr>
            <a:spLocks noGrp="1"/>
          </p:cNvSpPr>
          <p:nvPr>
            <p:ph type="dt" sz="half" idx="10"/>
          </p:nvPr>
        </p:nvSpPr>
        <p:spPr/>
        <p:txBody>
          <a:bodyPr/>
          <a:lstStyle/>
          <a:p>
            <a:fld id="{9E583DDF-CA54-461A-A486-592D2374C532}" type="datetimeFigureOut">
              <a:rPr lang="en-US"/>
              <a:t>5/29/2020</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a:p>
        </p:txBody>
      </p:sp>
      <p:sp>
        <p:nvSpPr>
          <p:cNvPr id="3" name="Date Placeholder 3"/>
          <p:cNvSpPr>
            <a:spLocks noGrp="1"/>
          </p:cNvSpPr>
          <p:nvPr>
            <p:ph type="dt" sz="half" idx="10"/>
          </p:nvPr>
        </p:nvSpPr>
        <p:spPr/>
        <p:txBody>
          <a:bodyPr/>
          <a:lstStyle/>
          <a:p>
            <a:fld id="{9E583DDF-CA54-461A-A486-592D2374C532}" type="datetimeFigureOut">
              <a:rPr lang="en-US"/>
              <a:t>5/29/2020</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endParaRPr/>
          </a:p>
        </p:txBody>
      </p:sp>
      <p:sp>
        <p:nvSpPr>
          <p:cNvPr id="2" name="Date Placeholder 2"/>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5/29/2020</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5/29/2020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fld id="{9E583DDF-CA54-461A-A486-592D2374C532}" type="datetimeFigureOut">
              <a:rPr lang="en-US" smtClean="0"/>
              <a:pPr/>
              <a:t>5/29/2020</a:t>
            </a:fld>
            <a:endParaRPr lang="en-US"/>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nn.wikipedia.org/wiki/R%C3%B8ykjelsesstigen" TargetMode="External"/><Relationship Id="rId3" Type="http://schemas.openxmlformats.org/officeDocument/2006/relationships/diagramLayout" Target="../diagrams/layout2.xml"/><Relationship Id="rId7" Type="http://schemas.openxmlformats.org/officeDocument/2006/relationships/image" Target="../media/image11.JP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Mass_in_the_Catholic_Church" TargetMode="External"/><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hyperlink" Target="http://the1stog.blogspot.com/2012/07/rain-source-of-ebb-and-flow.html" TargetMode="External"/><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openxmlformats.org/officeDocument/2006/relationships/hyperlink" Target="http://the1stog.blogspot.com/2012/07/rain-source-of-ebb-and-flow.html" TargetMode="External"/><Relationship Id="rId3" Type="http://schemas.openxmlformats.org/officeDocument/2006/relationships/diagramLayout" Target="../diagrams/layout4.xml"/><Relationship Id="rId7" Type="http://schemas.openxmlformats.org/officeDocument/2006/relationships/image" Target="../media/image13.jpe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ifog.wordpress.com/2012/09/07/young-adults-and-the-church-truth-and-christian-identity/" TargetMode="External"/><Relationship Id="rId2" Type="http://schemas.openxmlformats.org/officeDocument/2006/relationships/image" Target="../media/image17.jpg"/><Relationship Id="rId1" Type="http://schemas.openxmlformats.org/officeDocument/2006/relationships/slideLayout" Target="../slideLayouts/slideLayout11.xml"/><Relationship Id="rId4" Type="http://schemas.openxmlformats.org/officeDocument/2006/relationships/hyperlink" Target="https://creativecommons.org/licenses/by-nd/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olouredbydreamz.blogspot.com/2011/09/friends.html" TargetMode="External"/><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tscpl.org/weddings/pick-spot-spot/attachment/church-wedding-image" TargetMode="External"/><Relationship Id="rId3" Type="http://schemas.openxmlformats.org/officeDocument/2006/relationships/diagramLayout" Target="../diagrams/layout5.xml"/><Relationship Id="rId7" Type="http://schemas.openxmlformats.org/officeDocument/2006/relationships/image" Target="../media/image19.jpg"/><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Eucharist_in_the_Catholic_Church" TargetMode="External"/><Relationship Id="rId2" Type="http://schemas.openxmlformats.org/officeDocument/2006/relationships/image" Target="../media/image20.jpg"/><Relationship Id="rId1" Type="http://schemas.openxmlformats.org/officeDocument/2006/relationships/slideLayout" Target="../slideLayouts/slideLayout10.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hyperlink" Target="http://www.ibiblio.org/jimmy/folkden-wp/?p=7437" TargetMode="External"/><Relationship Id="rId3" Type="http://schemas.openxmlformats.org/officeDocument/2006/relationships/diagramLayout" Target="../diagrams/layout6.xml"/><Relationship Id="rId7" Type="http://schemas.openxmlformats.org/officeDocument/2006/relationships/image" Target="../media/image21.jpg"/><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hatislove-2010.blogspot.com/2010/03/z-of-friendship.html" TargetMode="External"/><Relationship Id="rId3" Type="http://schemas.openxmlformats.org/officeDocument/2006/relationships/diagramLayout" Target="../diagrams/layout7.xml"/><Relationship Id="rId7" Type="http://schemas.openxmlformats.org/officeDocument/2006/relationships/image" Target="../media/image25.jpeg"/><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epitemnein-epitomic.blogspot.com/2012/06/honouring-gods-will-by-prayer.html" TargetMode="External"/><Relationship Id="rId3" Type="http://schemas.openxmlformats.org/officeDocument/2006/relationships/diagramLayout" Target="../diagrams/layout8.xml"/><Relationship Id="rId7" Type="http://schemas.openxmlformats.org/officeDocument/2006/relationships/image" Target="../media/image28.jp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file:///\\localhost\Users\creiss\Desktop\Desktop\Colleen\Writing\Presentations\Recording%20of%20FID%20Formation\FIDFormationRecordingVer269-1" TargetMode="Externa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feetoftheshepherd.blogspot.com/2011/05/what-to-pray-for.html?z"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pt.wikipedia.org/wiki/Eneias_(B%C3%ADbli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heartlight.org/articles/201507/20150713_outfishing.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it.wikipedia.org/wiki/File:Fishing_nets.jp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ww.internetmonk.com/archive/78983"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173525428"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flickr.com/photos/pocait/2834217406/" TargetMode="Externa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covillage.org/" TargetMode="External"/><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petersaberdeen.com/faith-journey-for-grown-ups.html"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huangchunsheng-biblestudy.blogspot.tw/2015/05/4.html" TargetMode="External"/><Relationship Id="rId5" Type="http://schemas.openxmlformats.org/officeDocument/2006/relationships/image" Target="../media/image43.jpg"/><Relationship Id="rId4" Type="http://schemas.openxmlformats.org/officeDocument/2006/relationships/hyperlink" Target="https://www.sacredhearttorry.com/talks-by-fr-gabor.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teapartyrecord.blogspot.com/2015/11/9-sinister-ways-fundamental-christians.htm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creativecommons.org/licenses/by-nd/3.0/" TargetMode="External"/><Relationship Id="rId2" Type="http://schemas.openxmlformats.org/officeDocument/2006/relationships/slideLayout" Target="../slideLayouts/slideLayout2.xml"/><Relationship Id="rId1" Type="http://schemas.openxmlformats.org/officeDocument/2006/relationships/audio" Target="file:///\\localhost\Users\creiss\Desktop\Desktop\Colleen\Writing\Presentations\Recording%20of%20FID%20Formation\FIDFormationRecordingVer294-0" TargetMode="External"/><Relationship Id="rId6" Type="http://schemas.openxmlformats.org/officeDocument/2006/relationships/image" Target="../media/image7.png"/><Relationship Id="rId5" Type="http://schemas.openxmlformats.org/officeDocument/2006/relationships/hyperlink" Target="https://theconversation.com/the-way-schools-cope-with-learning-difficulties-is-doing-more-harm-than-good-36544"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bambinidisatana.us/2017/07/17/climate-change-already-affecting-eart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4800600"/>
            <a:ext cx="9144002" cy="895525"/>
          </a:xfrm>
        </p:spPr>
        <p:txBody>
          <a:bodyPr>
            <a:normAutofit fontScale="90000"/>
          </a:bodyPr>
          <a:lstStyle/>
          <a:p>
            <a:r>
              <a:rPr lang="en-US" dirty="0"/>
              <a:t>Forming Intentional [active] disciples</a:t>
            </a:r>
          </a:p>
        </p:txBody>
      </p:sp>
      <p:sp>
        <p:nvSpPr>
          <p:cNvPr id="4" name="Subtitle 2"/>
          <p:cNvSpPr>
            <a:spLocks noGrp="1"/>
          </p:cNvSpPr>
          <p:nvPr>
            <p:ph type="subTitle" idx="1"/>
          </p:nvPr>
        </p:nvSpPr>
        <p:spPr/>
        <p:txBody>
          <a:bodyPr/>
          <a:lstStyle/>
          <a:p>
            <a:r>
              <a:rPr lang="en-US" dirty="0"/>
              <a:t>A parish presentation by Fr. Gabor, Aberdeen, UK</a:t>
            </a:r>
          </a:p>
          <a:p>
            <a:r>
              <a:rPr lang="en-US" dirty="0"/>
              <a:t>Based on Sherry </a:t>
            </a:r>
            <a:r>
              <a:rPr lang="en-US" dirty="0" err="1"/>
              <a:t>Weddel’s</a:t>
            </a:r>
            <a:r>
              <a:rPr lang="en-US" dirty="0"/>
              <a:t> book: ‘Forming Intentional Disciples’ </a:t>
            </a:r>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F7283-434B-4368-9D32-0D433B933D77}"/>
              </a:ext>
            </a:extLst>
          </p:cNvPr>
          <p:cNvSpPr>
            <a:spLocks noGrp="1"/>
          </p:cNvSpPr>
          <p:nvPr>
            <p:ph type="title"/>
          </p:nvPr>
        </p:nvSpPr>
        <p:spPr>
          <a:xfrm>
            <a:off x="760412" y="302047"/>
            <a:ext cx="3635318" cy="1622012"/>
          </a:xfrm>
        </p:spPr>
        <p:txBody>
          <a:bodyPr anchor="b">
            <a:normAutofit/>
          </a:bodyPr>
          <a:lstStyle/>
          <a:p>
            <a:r>
              <a:rPr lang="en-GB" dirty="0"/>
              <a:t>Living in the land of ‘</a:t>
            </a:r>
            <a:r>
              <a:rPr lang="en-GB" u="sng" dirty="0"/>
              <a:t>NONE’ </a:t>
            </a:r>
            <a:r>
              <a:rPr lang="en-GB" dirty="0"/>
              <a:t>pp.20-21</a:t>
            </a:r>
          </a:p>
        </p:txBody>
      </p:sp>
      <p:graphicFrame>
        <p:nvGraphicFramePr>
          <p:cNvPr id="5" name="Content Placeholder 2">
            <a:extLst>
              <a:ext uri="{FF2B5EF4-FFF2-40B4-BE49-F238E27FC236}">
                <a16:creationId xmlns:a16="http://schemas.microsoft.com/office/drawing/2014/main" xmlns="" id="{D4E235E1-B74B-4CD2-8AF4-246412DA6751}"/>
              </a:ext>
            </a:extLst>
          </p:cNvPr>
          <p:cNvGraphicFramePr>
            <a:graphicFrameLocks noGrp="1"/>
          </p:cNvGraphicFramePr>
          <p:nvPr>
            <p:ph idx="1"/>
            <p:extLst>
              <p:ext uri="{D42A27DB-BD31-4B8C-83A1-F6EECF244321}">
                <p14:modId xmlns:p14="http://schemas.microsoft.com/office/powerpoint/2010/main" val="2004154795"/>
              </p:ext>
            </p:extLst>
          </p:nvPr>
        </p:nvGraphicFramePr>
        <p:xfrm>
          <a:off x="5033912" y="685799"/>
          <a:ext cx="7041823" cy="5894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le of rocks&#10;&#10;Description automatically generated">
            <a:extLst>
              <a:ext uri="{FF2B5EF4-FFF2-40B4-BE49-F238E27FC236}">
                <a16:creationId xmlns:a16="http://schemas.microsoft.com/office/drawing/2014/main" xmlns="" id="{B0F3C6C2-0E35-40E7-9B6C-DF99BAAC8EE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841081" y="2225253"/>
            <a:ext cx="3251200" cy="4330700"/>
          </a:xfrm>
          <a:prstGeom prst="rect">
            <a:avLst/>
          </a:prstGeom>
        </p:spPr>
      </p:pic>
      <p:sp>
        <p:nvSpPr>
          <p:cNvPr id="7" name="TextBox 6">
            <a:extLst>
              <a:ext uri="{FF2B5EF4-FFF2-40B4-BE49-F238E27FC236}">
                <a16:creationId xmlns:a16="http://schemas.microsoft.com/office/drawing/2014/main" xmlns="" id="{6E818309-CE83-473B-8209-CF45E550044E}"/>
              </a:ext>
            </a:extLst>
          </p:cNvPr>
          <p:cNvSpPr txBox="1"/>
          <p:nvPr/>
        </p:nvSpPr>
        <p:spPr>
          <a:xfrm>
            <a:off x="841081" y="6555953"/>
            <a:ext cx="3251200" cy="230832"/>
          </a:xfrm>
          <a:prstGeom prst="rect">
            <a:avLst/>
          </a:prstGeom>
          <a:noFill/>
        </p:spPr>
        <p:txBody>
          <a:bodyPr wrap="square" rtlCol="0">
            <a:spAutoFit/>
          </a:bodyPr>
          <a:lstStyle/>
          <a:p>
            <a:r>
              <a:rPr lang="en-GB" sz="900">
                <a:hlinkClick r:id="rId8" tooltip="https://nn.wikipedia.org/wiki/R%C3%B8ykjelsesstigen"/>
              </a:rPr>
              <a:t>This Photo</a:t>
            </a:r>
            <a:r>
              <a:rPr lang="en-GB" sz="900"/>
              <a:t> by Unknown Author is licensed under </a:t>
            </a:r>
            <a:r>
              <a:rPr lang="en-GB" sz="900">
                <a:hlinkClick r:id="rId9" tooltip="https://creativecommons.org/licenses/by-sa/3.0/"/>
              </a:rPr>
              <a:t>CC BY-SA</a:t>
            </a:r>
            <a:endParaRPr lang="en-GB" sz="900"/>
          </a:p>
        </p:txBody>
      </p:sp>
    </p:spTree>
    <p:extLst>
      <p:ext uri="{BB962C8B-B14F-4D97-AF65-F5344CB8AC3E}">
        <p14:creationId xmlns:p14="http://schemas.microsoft.com/office/powerpoint/2010/main" val="2359273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F7283-434B-4368-9D32-0D433B933D77}"/>
              </a:ext>
            </a:extLst>
          </p:cNvPr>
          <p:cNvSpPr>
            <a:spLocks noGrp="1"/>
          </p:cNvSpPr>
          <p:nvPr>
            <p:ph type="title"/>
          </p:nvPr>
        </p:nvSpPr>
        <p:spPr>
          <a:xfrm>
            <a:off x="628210" y="2167989"/>
            <a:ext cx="3200400" cy="645405"/>
          </a:xfrm>
        </p:spPr>
        <p:txBody>
          <a:bodyPr anchor="b">
            <a:normAutofit/>
          </a:bodyPr>
          <a:lstStyle/>
          <a:p>
            <a:r>
              <a:rPr lang="en-GB" dirty="0"/>
              <a:t>Who is at Mass?</a:t>
            </a:r>
          </a:p>
        </p:txBody>
      </p:sp>
      <p:sp>
        <p:nvSpPr>
          <p:cNvPr id="3" name="Content Placeholder 2">
            <a:extLst>
              <a:ext uri="{FF2B5EF4-FFF2-40B4-BE49-F238E27FC236}">
                <a16:creationId xmlns:a16="http://schemas.microsoft.com/office/drawing/2014/main" xmlns="" id="{457D5C04-5E62-49F0-8B88-076FE9632AD6}"/>
              </a:ext>
            </a:extLst>
          </p:cNvPr>
          <p:cNvSpPr>
            <a:spLocks noGrp="1"/>
          </p:cNvSpPr>
          <p:nvPr>
            <p:ph idx="1"/>
          </p:nvPr>
        </p:nvSpPr>
        <p:spPr/>
        <p:txBody>
          <a:bodyPr>
            <a:normAutofit/>
          </a:bodyPr>
          <a:lstStyle/>
          <a:p>
            <a:r>
              <a:rPr lang="en-GB"/>
              <a:t>We assume Catholics are at Mass, but this is not necessarily true today.</a:t>
            </a:r>
          </a:p>
          <a:p>
            <a:r>
              <a:rPr lang="en-GB"/>
              <a:t>‘</a:t>
            </a:r>
            <a:r>
              <a:rPr lang="en-GB" err="1"/>
              <a:t>Nones</a:t>
            </a:r>
            <a:r>
              <a:rPr lang="en-GB"/>
              <a:t>’ (those not belonging to any Church organisation) routinely float in and out of our churches, and they are often remarkably open to the church.</a:t>
            </a:r>
          </a:p>
          <a:p>
            <a:r>
              <a:rPr lang="en-GB"/>
              <a:t>Read an amusing example on p. 22</a:t>
            </a:r>
          </a:p>
          <a:p>
            <a:pPr marL="0" indent="0">
              <a:buNone/>
            </a:pPr>
            <a:endParaRPr lang="en-GB" dirty="0"/>
          </a:p>
        </p:txBody>
      </p:sp>
      <p:pic>
        <p:nvPicPr>
          <p:cNvPr id="5" name="Picture 4" descr="A group of people in a room&#10;&#10;Description automatically generated">
            <a:extLst>
              <a:ext uri="{FF2B5EF4-FFF2-40B4-BE49-F238E27FC236}">
                <a16:creationId xmlns:a16="http://schemas.microsoft.com/office/drawing/2014/main" xmlns="" id="{C788F85C-C4D3-4D0F-BCFA-2AF0EBD0AB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798141" y="3429000"/>
            <a:ext cx="5608499" cy="2950699"/>
          </a:xfrm>
          <a:prstGeom prst="rect">
            <a:avLst/>
          </a:prstGeom>
        </p:spPr>
      </p:pic>
    </p:spTree>
    <p:extLst>
      <p:ext uri="{BB962C8B-B14F-4D97-AF65-F5344CB8AC3E}">
        <p14:creationId xmlns:p14="http://schemas.microsoft.com/office/powerpoint/2010/main" val="62774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0725D-465D-49F4-B1C6-BF2F5FF2D591}"/>
              </a:ext>
            </a:extLst>
          </p:cNvPr>
          <p:cNvSpPr>
            <a:spLocks noGrp="1"/>
          </p:cNvSpPr>
          <p:nvPr>
            <p:ph type="title"/>
          </p:nvPr>
        </p:nvSpPr>
        <p:spPr>
          <a:xfrm>
            <a:off x="760412" y="800100"/>
            <a:ext cx="3200400" cy="1196248"/>
          </a:xfrm>
        </p:spPr>
        <p:txBody>
          <a:bodyPr anchor="b">
            <a:normAutofit/>
          </a:bodyPr>
          <a:lstStyle/>
          <a:p>
            <a:r>
              <a:rPr lang="en-GB" dirty="0"/>
              <a:t>Ebb and flow pp.24-29</a:t>
            </a:r>
          </a:p>
        </p:txBody>
      </p:sp>
      <p:graphicFrame>
        <p:nvGraphicFramePr>
          <p:cNvPr id="5" name="Content Placeholder 2">
            <a:extLst>
              <a:ext uri="{FF2B5EF4-FFF2-40B4-BE49-F238E27FC236}">
                <a16:creationId xmlns:a16="http://schemas.microsoft.com/office/drawing/2014/main" xmlns="" id="{766718B0-2DC0-4797-9CCB-68337EDFD638}"/>
              </a:ext>
            </a:extLst>
          </p:cNvPr>
          <p:cNvGraphicFramePr>
            <a:graphicFrameLocks noGrp="1"/>
          </p:cNvGraphicFramePr>
          <p:nvPr>
            <p:ph idx="1"/>
            <p:extLst>
              <p:ext uri="{D42A27DB-BD31-4B8C-83A1-F6EECF244321}">
                <p14:modId xmlns:p14="http://schemas.microsoft.com/office/powerpoint/2010/main" val="3260625536"/>
              </p:ext>
            </p:extLst>
          </p:nvPr>
        </p:nvGraphicFramePr>
        <p:xfrm>
          <a:off x="5362575" y="685800"/>
          <a:ext cx="637063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Sun shining through the water&#10;&#10;Description automatically generated">
            <a:extLst>
              <a:ext uri="{FF2B5EF4-FFF2-40B4-BE49-F238E27FC236}">
                <a16:creationId xmlns:a16="http://schemas.microsoft.com/office/drawing/2014/main" xmlns="" id="{BF4C80CC-F64C-4843-997C-1794E239D36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928052" y="3703320"/>
            <a:ext cx="4295458" cy="2840860"/>
          </a:xfrm>
          <a:prstGeom prst="rect">
            <a:avLst/>
          </a:prstGeom>
        </p:spPr>
      </p:pic>
    </p:spTree>
    <p:extLst>
      <p:ext uri="{BB962C8B-B14F-4D97-AF65-F5344CB8AC3E}">
        <p14:creationId xmlns:p14="http://schemas.microsoft.com/office/powerpoint/2010/main" val="909365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F9592-2FD2-44E3-A020-5A17D83D4270}"/>
              </a:ext>
            </a:extLst>
          </p:cNvPr>
          <p:cNvSpPr>
            <a:spLocks noGrp="1"/>
          </p:cNvSpPr>
          <p:nvPr>
            <p:ph type="title"/>
          </p:nvPr>
        </p:nvSpPr>
        <p:spPr>
          <a:xfrm>
            <a:off x="760412" y="868680"/>
            <a:ext cx="3200400" cy="1284383"/>
          </a:xfrm>
        </p:spPr>
        <p:txBody>
          <a:bodyPr anchor="b">
            <a:normAutofit/>
          </a:bodyPr>
          <a:lstStyle/>
          <a:p>
            <a:r>
              <a:rPr lang="en-GB" dirty="0"/>
              <a:t>Ebb and flow p.29</a:t>
            </a:r>
          </a:p>
        </p:txBody>
      </p:sp>
      <p:graphicFrame>
        <p:nvGraphicFramePr>
          <p:cNvPr id="5" name="Content Placeholder 2">
            <a:extLst>
              <a:ext uri="{FF2B5EF4-FFF2-40B4-BE49-F238E27FC236}">
                <a16:creationId xmlns:a16="http://schemas.microsoft.com/office/drawing/2014/main" xmlns="" id="{B23EFAF3-4342-407A-9BB1-BB03782EE0F6}"/>
              </a:ext>
            </a:extLst>
          </p:cNvPr>
          <p:cNvGraphicFramePr>
            <a:graphicFrameLocks noGrp="1"/>
          </p:cNvGraphicFramePr>
          <p:nvPr>
            <p:ph idx="1"/>
            <p:extLst>
              <p:ext uri="{D42A27DB-BD31-4B8C-83A1-F6EECF244321}">
                <p14:modId xmlns:p14="http://schemas.microsoft.com/office/powerpoint/2010/main" val="1768053689"/>
              </p:ext>
            </p:extLst>
          </p:nvPr>
        </p:nvGraphicFramePr>
        <p:xfrm>
          <a:off x="5362575" y="685800"/>
          <a:ext cx="637063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Sun shining through the water&#10;&#10;Description automatically generated">
            <a:extLst>
              <a:ext uri="{FF2B5EF4-FFF2-40B4-BE49-F238E27FC236}">
                <a16:creationId xmlns:a16="http://schemas.microsoft.com/office/drawing/2014/main" xmlns="" id="{2F022AC7-0B98-4775-A685-03BD4C0B72D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928052" y="3703320"/>
            <a:ext cx="4295458" cy="2840860"/>
          </a:xfrm>
          <a:prstGeom prst="rect">
            <a:avLst/>
          </a:prstGeom>
        </p:spPr>
      </p:pic>
    </p:spTree>
    <p:extLst>
      <p:ext uri="{BB962C8B-B14F-4D97-AF65-F5344CB8AC3E}">
        <p14:creationId xmlns:p14="http://schemas.microsoft.com/office/powerpoint/2010/main" val="4198140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B26FD6-A1A8-4998-9AE6-EA67F0A69A44}"/>
              </a:ext>
            </a:extLst>
          </p:cNvPr>
          <p:cNvSpPr>
            <a:spLocks noGrp="1"/>
          </p:cNvSpPr>
          <p:nvPr>
            <p:ph type="title"/>
          </p:nvPr>
        </p:nvSpPr>
        <p:spPr>
          <a:xfrm>
            <a:off x="1341120" y="467360"/>
            <a:ext cx="9509760" cy="681932"/>
          </a:xfrm>
        </p:spPr>
        <p:txBody>
          <a:bodyPr/>
          <a:lstStyle/>
          <a:p>
            <a:r>
              <a:rPr lang="en-GB" dirty="0"/>
              <a:t>Becoming a ‘None’, pp.31-33</a:t>
            </a:r>
          </a:p>
        </p:txBody>
      </p:sp>
      <p:sp>
        <p:nvSpPr>
          <p:cNvPr id="3" name="Content Placeholder 2">
            <a:extLst>
              <a:ext uri="{FF2B5EF4-FFF2-40B4-BE49-F238E27FC236}">
                <a16:creationId xmlns:a16="http://schemas.microsoft.com/office/drawing/2014/main" xmlns="" id="{B3388C30-020F-49C1-9D55-2226A2814949}"/>
              </a:ext>
            </a:extLst>
          </p:cNvPr>
          <p:cNvSpPr>
            <a:spLocks noGrp="1"/>
          </p:cNvSpPr>
          <p:nvPr>
            <p:ph idx="1"/>
          </p:nvPr>
        </p:nvSpPr>
        <p:spPr>
          <a:xfrm>
            <a:off x="1536583" y="1308683"/>
            <a:ext cx="9427828" cy="4613945"/>
          </a:xfrm>
        </p:spPr>
        <p:txBody>
          <a:bodyPr>
            <a:noAutofit/>
          </a:bodyPr>
          <a:lstStyle/>
          <a:p>
            <a:r>
              <a:rPr lang="en-GB" sz="2800" dirty="0"/>
              <a:t>Why I left Catholicism and became unaffiliated</a:t>
            </a:r>
          </a:p>
          <a:p>
            <a:pPr marL="514350" indent="-514350">
              <a:buFont typeface="+mj-lt"/>
              <a:buAutoNum type="alphaLcParenR"/>
            </a:pPr>
            <a:r>
              <a:rPr lang="en-GB" sz="2800" dirty="0"/>
              <a:t>‘Just gradually drifted away (71%)</a:t>
            </a:r>
          </a:p>
          <a:p>
            <a:pPr marL="514350" indent="-514350">
              <a:buFont typeface="+mj-lt"/>
              <a:buAutoNum type="alphaLcParenR"/>
            </a:pPr>
            <a:r>
              <a:rPr lang="en-GB" sz="2800" dirty="0"/>
              <a:t>‘Stopped believing in the religion’s teaching (65%)</a:t>
            </a:r>
          </a:p>
          <a:p>
            <a:pPr marL="514350" indent="-514350">
              <a:buFont typeface="+mj-lt"/>
              <a:buAutoNum type="alphaLcParenR"/>
            </a:pPr>
            <a:r>
              <a:rPr lang="en-GB" sz="2800" dirty="0"/>
              <a:t>Sexual abuse scandal (27%)</a:t>
            </a:r>
          </a:p>
          <a:p>
            <a:pPr marL="514350" indent="-514350">
              <a:buFont typeface="+mj-lt"/>
              <a:buAutoNum type="alphaLcParenR"/>
            </a:pPr>
            <a:r>
              <a:rPr lang="en-GB" sz="2800" dirty="0"/>
              <a:t>Separation or divorce (3%)</a:t>
            </a:r>
          </a:p>
          <a:p>
            <a:pPr marL="514350" indent="-514350">
              <a:buFont typeface="+mj-lt"/>
              <a:buAutoNum type="alphaLcParenR"/>
            </a:pPr>
            <a:r>
              <a:rPr lang="en-GB" sz="2800" dirty="0"/>
              <a:t>Some lapsed don’t believe in God/most religious teaching , </a:t>
            </a:r>
            <a:r>
              <a:rPr lang="en-GB" sz="2800" dirty="0" err="1"/>
              <a:t>eg.</a:t>
            </a:r>
            <a:r>
              <a:rPr lang="en-GB" sz="2800" dirty="0"/>
              <a:t> on abortion, homosexuality, birth control, divorce and marriage (42%)</a:t>
            </a:r>
          </a:p>
          <a:p>
            <a:pPr marL="514350" indent="-514350">
              <a:buFont typeface="+mj-lt"/>
              <a:buAutoNum type="alphaLcParenR"/>
            </a:pPr>
            <a:r>
              <a:rPr lang="en-GB" sz="2800" dirty="0"/>
              <a:t>Have not found the right religion (33%)</a:t>
            </a:r>
          </a:p>
        </p:txBody>
      </p:sp>
    </p:spTree>
    <p:extLst>
      <p:ext uri="{BB962C8B-B14F-4D97-AF65-F5344CB8AC3E}">
        <p14:creationId xmlns:p14="http://schemas.microsoft.com/office/powerpoint/2010/main" val="361963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3C143-E550-497C-8EAE-2ACFDC469739}"/>
              </a:ext>
            </a:extLst>
          </p:cNvPr>
          <p:cNvSpPr>
            <a:spLocks noGrp="1"/>
          </p:cNvSpPr>
          <p:nvPr>
            <p:ph type="title"/>
          </p:nvPr>
        </p:nvSpPr>
        <p:spPr>
          <a:xfrm>
            <a:off x="7436387" y="509016"/>
            <a:ext cx="4461830" cy="1993392"/>
          </a:xfrm>
        </p:spPr>
        <p:txBody>
          <a:bodyPr anchor="b">
            <a:normAutofit/>
          </a:bodyPr>
          <a:lstStyle/>
          <a:p>
            <a:r>
              <a:rPr lang="en-GB" dirty="0"/>
              <a:t>Young adults and religious change, pp. 33-34</a:t>
            </a:r>
          </a:p>
        </p:txBody>
      </p:sp>
      <p:sp>
        <p:nvSpPr>
          <p:cNvPr id="3" name="Content Placeholder 2">
            <a:extLst>
              <a:ext uri="{FF2B5EF4-FFF2-40B4-BE49-F238E27FC236}">
                <a16:creationId xmlns:a16="http://schemas.microsoft.com/office/drawing/2014/main" xmlns="" id="{1154BE2F-DB97-44C8-81B3-D25EC2022752}"/>
              </a:ext>
            </a:extLst>
          </p:cNvPr>
          <p:cNvSpPr>
            <a:spLocks noGrp="1"/>
          </p:cNvSpPr>
          <p:nvPr>
            <p:ph type="body" sz="half" idx="2"/>
          </p:nvPr>
        </p:nvSpPr>
        <p:spPr>
          <a:xfrm>
            <a:off x="7524520" y="2908453"/>
            <a:ext cx="4054208" cy="3091753"/>
          </a:xfrm>
        </p:spPr>
        <p:txBody>
          <a:bodyPr>
            <a:normAutofit/>
          </a:bodyPr>
          <a:lstStyle/>
          <a:p>
            <a:r>
              <a:rPr lang="en-GB" sz="2800" dirty="0"/>
              <a:t>Catholics who leave, leave early (nearly 50% of them leave by the age of 18)</a:t>
            </a:r>
          </a:p>
        </p:txBody>
      </p:sp>
      <p:pic>
        <p:nvPicPr>
          <p:cNvPr id="11" name="Picture 10" descr="A group of people sitting posing for the camera&#10;&#10;Description automatically generated">
            <a:extLst>
              <a:ext uri="{FF2B5EF4-FFF2-40B4-BE49-F238E27FC236}">
                <a16:creationId xmlns:a16="http://schemas.microsoft.com/office/drawing/2014/main" xmlns="" id="{0ED08B74-4635-4650-87B9-50A96EDC941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1346" r="25988"/>
          <a:stretch/>
        </p:blipFill>
        <p:spPr>
          <a:xfrm>
            <a:off x="20" y="10"/>
            <a:ext cx="7315180" cy="6857990"/>
          </a:xfrm>
          <a:prstGeom prst="rect">
            <a:avLst/>
          </a:prstGeom>
          <a:noFill/>
        </p:spPr>
      </p:pic>
      <p:sp>
        <p:nvSpPr>
          <p:cNvPr id="12" name="TextBox 11">
            <a:extLst>
              <a:ext uri="{FF2B5EF4-FFF2-40B4-BE49-F238E27FC236}">
                <a16:creationId xmlns:a16="http://schemas.microsoft.com/office/drawing/2014/main" xmlns="" id="{F878D5AA-DC7D-46B5-A04A-0F38ADC1A929}"/>
              </a:ext>
            </a:extLst>
          </p:cNvPr>
          <p:cNvSpPr txBox="1"/>
          <p:nvPr/>
        </p:nvSpPr>
        <p:spPr>
          <a:xfrm>
            <a:off x="4931214" y="6657945"/>
            <a:ext cx="238398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difog.wordpress.com/2012/09/07/young-adults-and-the-church-truth-and-christian-identity/">
                  <a:extLst>
                    <a:ext uri="{A12FA001-AC4F-418D-AE19-62706E023703}">
                      <ahyp:hlinkClr xmlns:ahyp="http://schemas.microsoft.com/office/drawing/2018/hyperlinkcolor" xmlns=""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d/3.0/">
                  <a:extLst>
                    <a:ext uri="{A12FA001-AC4F-418D-AE19-62706E023703}">
                      <ahyp:hlinkClr xmlns:ahyp="http://schemas.microsoft.com/office/drawing/2018/hyperlinkcolor" xmlns="" val="tx"/>
                    </a:ext>
                  </a:extLst>
                </a:hlinkClick>
              </a:rPr>
              <a:t>CC BY-ND</a:t>
            </a:r>
            <a:endParaRPr lang="en-GB" sz="700">
              <a:solidFill>
                <a:srgbClr val="FFFFFF"/>
              </a:solidFill>
            </a:endParaRPr>
          </a:p>
        </p:txBody>
      </p:sp>
    </p:spTree>
    <p:extLst>
      <p:ext uri="{BB962C8B-B14F-4D97-AF65-F5344CB8AC3E}">
        <p14:creationId xmlns:p14="http://schemas.microsoft.com/office/powerpoint/2010/main" val="398969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345DBC-7A98-4015-B81B-205FCF7CE217}"/>
              </a:ext>
            </a:extLst>
          </p:cNvPr>
          <p:cNvSpPr>
            <a:spLocks noGrp="1"/>
          </p:cNvSpPr>
          <p:nvPr>
            <p:ph type="title"/>
          </p:nvPr>
        </p:nvSpPr>
        <p:spPr>
          <a:xfrm>
            <a:off x="1120782" y="241845"/>
            <a:ext cx="10336760" cy="590259"/>
          </a:xfrm>
        </p:spPr>
        <p:txBody>
          <a:bodyPr anchor="b">
            <a:normAutofit/>
          </a:bodyPr>
          <a:lstStyle/>
          <a:p>
            <a:r>
              <a:rPr lang="en-GB" dirty="0"/>
              <a:t>What worked before doesn’t work anymore, pp.34-35</a:t>
            </a:r>
          </a:p>
        </p:txBody>
      </p:sp>
      <p:sp>
        <p:nvSpPr>
          <p:cNvPr id="3" name="Content Placeholder 2">
            <a:extLst>
              <a:ext uri="{FF2B5EF4-FFF2-40B4-BE49-F238E27FC236}">
                <a16:creationId xmlns:a16="http://schemas.microsoft.com/office/drawing/2014/main" xmlns="" id="{1965D793-8992-4D9B-871E-629C962CCE07}"/>
              </a:ext>
            </a:extLst>
          </p:cNvPr>
          <p:cNvSpPr>
            <a:spLocks noGrp="1"/>
          </p:cNvSpPr>
          <p:nvPr>
            <p:ph sz="half" idx="1"/>
          </p:nvPr>
        </p:nvSpPr>
        <p:spPr>
          <a:xfrm>
            <a:off x="5089793" y="832104"/>
            <a:ext cx="6753339" cy="5784051"/>
          </a:xfrm>
        </p:spPr>
        <p:txBody>
          <a:bodyPr>
            <a:noAutofit/>
          </a:bodyPr>
          <a:lstStyle/>
          <a:p>
            <a:r>
              <a:rPr lang="en-GB" sz="2800" dirty="0"/>
              <a:t>Childhood Catholic education alone does not have enduring effect throughout life anymore (it worked in the 17</a:t>
            </a:r>
            <a:r>
              <a:rPr lang="en-GB" sz="2800" baseline="30000" dirty="0"/>
              <a:t>th</a:t>
            </a:r>
            <a:r>
              <a:rPr lang="en-GB" sz="2800" dirty="0"/>
              <a:t> c.)</a:t>
            </a:r>
          </a:p>
          <a:p>
            <a:r>
              <a:rPr lang="en-GB" sz="2800" dirty="0"/>
              <a:t>Attending youth groups, Catholic high schools make little or no difference in the US</a:t>
            </a:r>
          </a:p>
          <a:p>
            <a:r>
              <a:rPr lang="en-GB" sz="2800" dirty="0"/>
              <a:t>BUT building upon childhood and teenage experience is most likely to translate into lifelong faith and consistent spiritual practice.</a:t>
            </a:r>
          </a:p>
          <a:p>
            <a:r>
              <a:rPr lang="en-GB" sz="2800" dirty="0"/>
              <a:t>Ironically, it is going to a Protestant church as an adult that gives you more chance to return to regular Mass attendance later on.</a:t>
            </a:r>
          </a:p>
        </p:txBody>
      </p:sp>
      <p:pic>
        <p:nvPicPr>
          <p:cNvPr id="5" name="Picture 4" descr="A group of people posing for the camera&#10;&#10;Description automatically generated">
            <a:extLst>
              <a:ext uri="{FF2B5EF4-FFF2-40B4-BE49-F238E27FC236}">
                <a16:creationId xmlns:a16="http://schemas.microsoft.com/office/drawing/2014/main" xmlns="" id="{8D825014-E987-428A-A244-FDCAF4AB57BB}"/>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5012" r="6294" b="-3"/>
          <a:stretch/>
        </p:blipFill>
        <p:spPr>
          <a:xfrm>
            <a:off x="348868" y="1901952"/>
            <a:ext cx="4572000" cy="4123944"/>
          </a:xfrm>
          <a:prstGeom prst="rect">
            <a:avLst/>
          </a:prstGeom>
          <a:noFill/>
        </p:spPr>
      </p:pic>
      <p:sp>
        <p:nvSpPr>
          <p:cNvPr id="6" name="TextBox 5">
            <a:extLst>
              <a:ext uri="{FF2B5EF4-FFF2-40B4-BE49-F238E27FC236}">
                <a16:creationId xmlns:a16="http://schemas.microsoft.com/office/drawing/2014/main" xmlns="" id="{45DF07CC-96D0-4B5B-B537-19640954F379}"/>
              </a:ext>
            </a:extLst>
          </p:cNvPr>
          <p:cNvSpPr txBox="1"/>
          <p:nvPr/>
        </p:nvSpPr>
        <p:spPr>
          <a:xfrm>
            <a:off x="3683022" y="5825841"/>
            <a:ext cx="223009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colouredbydreamz.blogspot.com/2011/09/friends.html">
                  <a:extLst>
                    <a:ext uri="{A12FA001-AC4F-418D-AE19-62706E023703}">
                      <ahyp:hlinkClr xmlns:ahyp="http://schemas.microsoft.com/office/drawing/2018/hyperlinkcolor" xmlns=""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3.0/">
                  <a:extLst>
                    <a:ext uri="{A12FA001-AC4F-418D-AE19-62706E023703}">
                      <ahyp:hlinkClr xmlns:ahyp="http://schemas.microsoft.com/office/drawing/2018/hyperlinkcolor" xmlns="" val="tx"/>
                    </a:ext>
                  </a:extLst>
                </a:hlinkClick>
              </a:rPr>
              <a:t>CC BY</a:t>
            </a:r>
            <a:endParaRPr lang="en-GB" sz="700">
              <a:solidFill>
                <a:srgbClr val="FFFFFF"/>
              </a:solidFill>
            </a:endParaRPr>
          </a:p>
        </p:txBody>
      </p:sp>
    </p:spTree>
    <p:extLst>
      <p:ext uri="{BB962C8B-B14F-4D97-AF65-F5344CB8AC3E}">
        <p14:creationId xmlns:p14="http://schemas.microsoft.com/office/powerpoint/2010/main" val="127147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53410-3BC2-4D07-B005-80AE971F6E77}"/>
              </a:ext>
            </a:extLst>
          </p:cNvPr>
          <p:cNvSpPr>
            <a:spLocks noGrp="1"/>
          </p:cNvSpPr>
          <p:nvPr>
            <p:ph type="title"/>
          </p:nvPr>
        </p:nvSpPr>
        <p:spPr>
          <a:xfrm>
            <a:off x="551091" y="489332"/>
            <a:ext cx="3200400" cy="1990725"/>
          </a:xfrm>
        </p:spPr>
        <p:txBody>
          <a:bodyPr anchor="b">
            <a:normAutofit/>
          </a:bodyPr>
          <a:lstStyle/>
          <a:p>
            <a:r>
              <a:rPr lang="en-GB" dirty="0"/>
              <a:t>Won’t the sacraments bring the lapsed back? pp. 36-39</a:t>
            </a:r>
          </a:p>
        </p:txBody>
      </p:sp>
      <p:graphicFrame>
        <p:nvGraphicFramePr>
          <p:cNvPr id="7" name="Content Placeholder 2">
            <a:extLst>
              <a:ext uri="{FF2B5EF4-FFF2-40B4-BE49-F238E27FC236}">
                <a16:creationId xmlns:a16="http://schemas.microsoft.com/office/drawing/2014/main" xmlns="" id="{2D4482C2-75CA-4503-9675-D215E606C4A1}"/>
              </a:ext>
            </a:extLst>
          </p:cNvPr>
          <p:cNvGraphicFramePr>
            <a:graphicFrameLocks noGrp="1"/>
          </p:cNvGraphicFramePr>
          <p:nvPr>
            <p:ph idx="1"/>
            <p:extLst>
              <p:ext uri="{D42A27DB-BD31-4B8C-83A1-F6EECF244321}">
                <p14:modId xmlns:p14="http://schemas.microsoft.com/office/powerpoint/2010/main" val="1780151482"/>
              </p:ext>
            </p:extLst>
          </p:nvPr>
        </p:nvGraphicFramePr>
        <p:xfrm>
          <a:off x="5362575" y="685800"/>
          <a:ext cx="637063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A group of people in a large room&#10;&#10;Description automatically generated">
            <a:extLst>
              <a:ext uri="{FF2B5EF4-FFF2-40B4-BE49-F238E27FC236}">
                <a16:creationId xmlns:a16="http://schemas.microsoft.com/office/drawing/2014/main" xmlns="" id="{BB82E2AF-92AE-4ED5-B284-8B94A764B4A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159482" y="3256621"/>
            <a:ext cx="4511670" cy="3005901"/>
          </a:xfrm>
          <a:prstGeom prst="rect">
            <a:avLst/>
          </a:prstGeom>
        </p:spPr>
      </p:pic>
      <p:sp>
        <p:nvSpPr>
          <p:cNvPr id="11" name="TextBox 10">
            <a:extLst>
              <a:ext uri="{FF2B5EF4-FFF2-40B4-BE49-F238E27FC236}">
                <a16:creationId xmlns:a16="http://schemas.microsoft.com/office/drawing/2014/main" xmlns="" id="{75B62A22-8D35-49E0-9424-135D266292D1}"/>
              </a:ext>
            </a:extLst>
          </p:cNvPr>
          <p:cNvSpPr txBox="1"/>
          <p:nvPr/>
        </p:nvSpPr>
        <p:spPr>
          <a:xfrm>
            <a:off x="159482" y="5964328"/>
            <a:ext cx="4511670" cy="230832"/>
          </a:xfrm>
          <a:prstGeom prst="rect">
            <a:avLst/>
          </a:prstGeom>
          <a:noFill/>
        </p:spPr>
        <p:txBody>
          <a:bodyPr wrap="square" rtlCol="0">
            <a:spAutoFit/>
          </a:bodyPr>
          <a:lstStyle/>
          <a:p>
            <a:r>
              <a:rPr lang="en-GB" sz="900">
                <a:hlinkClick r:id="rId8" tooltip="http://tscpl.org/weddings/pick-spot-spot/attachment/church-wedding-image"/>
              </a:rPr>
              <a:t>This Photo</a:t>
            </a:r>
            <a:r>
              <a:rPr lang="en-GB" sz="900"/>
              <a:t> by Unknown Author is licensed under </a:t>
            </a:r>
            <a:r>
              <a:rPr lang="en-GB" sz="900">
                <a:hlinkClick r:id="rId9" tooltip="https://creativecommons.org/licenses/by-nc-sa/3.0/"/>
              </a:rPr>
              <a:t>CC BY-SA-NC</a:t>
            </a:r>
            <a:endParaRPr lang="en-GB" sz="900"/>
          </a:p>
        </p:txBody>
      </p:sp>
    </p:spTree>
    <p:extLst>
      <p:ext uri="{BB962C8B-B14F-4D97-AF65-F5344CB8AC3E}">
        <p14:creationId xmlns:p14="http://schemas.microsoft.com/office/powerpoint/2010/main" val="335013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7F5DF9D-C578-4697-8E11-7CC99768A232}"/>
              </a:ext>
            </a:extLst>
          </p:cNvPr>
          <p:cNvSpPr>
            <a:spLocks noGrp="1"/>
          </p:cNvSpPr>
          <p:nvPr>
            <p:ph type="ctrTitle"/>
          </p:nvPr>
        </p:nvSpPr>
        <p:spPr>
          <a:xfrm>
            <a:off x="231354" y="4800600"/>
            <a:ext cx="11788047" cy="1622234"/>
          </a:xfrm>
        </p:spPr>
        <p:txBody>
          <a:bodyPr anchor="b">
            <a:normAutofit/>
          </a:bodyPr>
          <a:lstStyle/>
          <a:p>
            <a:r>
              <a:rPr lang="en-GB" sz="2800" i="1" dirty="0"/>
              <a:t>‘In the 21</a:t>
            </a:r>
            <a:r>
              <a:rPr lang="en-GB" sz="2800" i="1" baseline="30000" dirty="0"/>
              <a:t>st</a:t>
            </a:r>
            <a:r>
              <a:rPr lang="en-GB" sz="2800" i="1" dirty="0"/>
              <a:t> c. cultural Catholicism is dead as a retention strategy, because God has no grandchildren. In the 21</a:t>
            </a:r>
            <a:r>
              <a:rPr lang="en-GB" sz="2800" i="1" baseline="30000" dirty="0"/>
              <a:t>st</a:t>
            </a:r>
            <a:r>
              <a:rPr lang="en-GB" sz="2800" i="1" dirty="0"/>
              <a:t> c. we have to foster </a:t>
            </a:r>
            <a:r>
              <a:rPr lang="en-GB" sz="2800" b="1" i="1" dirty="0"/>
              <a:t>intentional Catholicism </a:t>
            </a:r>
            <a:r>
              <a:rPr lang="en-GB" sz="2800" i="1" dirty="0"/>
              <a:t>rather than cultural Catholicism.’ </a:t>
            </a:r>
            <a:r>
              <a:rPr lang="en-GB" sz="2800" dirty="0"/>
              <a:t>(Sherry Weddell), p. 39</a:t>
            </a:r>
          </a:p>
        </p:txBody>
      </p:sp>
    </p:spTree>
    <p:extLst>
      <p:ext uri="{BB962C8B-B14F-4D97-AF65-F5344CB8AC3E}">
        <p14:creationId xmlns:p14="http://schemas.microsoft.com/office/powerpoint/2010/main" val="2587606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6A31EB-953D-46C9-BBCD-7216F818C530}"/>
              </a:ext>
            </a:extLst>
          </p:cNvPr>
          <p:cNvSpPr>
            <a:spLocks noGrp="1"/>
          </p:cNvSpPr>
          <p:nvPr>
            <p:ph type="title"/>
          </p:nvPr>
        </p:nvSpPr>
        <p:spPr>
          <a:xfrm>
            <a:off x="760412" y="346113"/>
            <a:ext cx="3200400" cy="1990725"/>
          </a:xfrm>
        </p:spPr>
        <p:txBody>
          <a:bodyPr anchor="b">
            <a:normAutofit/>
          </a:bodyPr>
          <a:lstStyle/>
          <a:p>
            <a:r>
              <a:rPr lang="en-GB" dirty="0"/>
              <a:t>The liturgy and staying in the church</a:t>
            </a:r>
          </a:p>
        </p:txBody>
      </p:sp>
      <p:sp>
        <p:nvSpPr>
          <p:cNvPr id="3" name="Content Placeholder 2">
            <a:extLst>
              <a:ext uri="{FF2B5EF4-FFF2-40B4-BE49-F238E27FC236}">
                <a16:creationId xmlns:a16="http://schemas.microsoft.com/office/drawing/2014/main" xmlns="" id="{071460C6-2A92-465F-8D3D-8BE2F573116D}"/>
              </a:ext>
            </a:extLst>
          </p:cNvPr>
          <p:cNvSpPr>
            <a:spLocks noGrp="1"/>
          </p:cNvSpPr>
          <p:nvPr>
            <p:ph idx="1"/>
          </p:nvPr>
        </p:nvSpPr>
        <p:spPr/>
        <p:txBody>
          <a:bodyPr>
            <a:normAutofit lnSpcReduction="10000"/>
          </a:bodyPr>
          <a:lstStyle/>
          <a:p>
            <a:r>
              <a:rPr lang="en-GB" sz="2800" dirty="0"/>
              <a:t>What keeps people in the church?</a:t>
            </a:r>
          </a:p>
          <a:p>
            <a:pPr marL="0" indent="0">
              <a:buNone/>
            </a:pPr>
            <a:r>
              <a:rPr lang="en-GB" sz="2800" dirty="0"/>
              <a:t>- If the liturgy is ‘lively and exciting’ (for 61% of Hispanic Catholics)</a:t>
            </a:r>
          </a:p>
          <a:p>
            <a:pPr marL="0" indent="0">
              <a:buNone/>
            </a:pPr>
            <a:r>
              <a:rPr lang="en-GB" sz="2800" dirty="0"/>
              <a:t>- 71% of them said he liturgy was lively and exciting, while 36% of them converted to Protestantism, because they didn’t find Catholic liturgy lively and exciting. </a:t>
            </a:r>
          </a:p>
          <a:p>
            <a:pPr marL="0" indent="0">
              <a:buNone/>
            </a:pPr>
            <a:r>
              <a:rPr lang="en-GB" sz="2800" dirty="0"/>
              <a:t>- ‘Is this factor just a matter of different tastes?’</a:t>
            </a:r>
          </a:p>
          <a:p>
            <a:pPr marL="0" indent="0">
              <a:buNone/>
            </a:pPr>
            <a:endParaRPr lang="en-GB" dirty="0"/>
          </a:p>
          <a:p>
            <a:pPr marL="0" indent="0">
              <a:buNone/>
            </a:pPr>
            <a:r>
              <a:rPr lang="en-GB" dirty="0"/>
              <a:t>p.41</a:t>
            </a:r>
          </a:p>
        </p:txBody>
      </p:sp>
      <p:pic>
        <p:nvPicPr>
          <p:cNvPr id="5" name="Picture 4" descr="A group of people standing in front of a building&#10;&#10;Description automatically generated">
            <a:extLst>
              <a:ext uri="{FF2B5EF4-FFF2-40B4-BE49-F238E27FC236}">
                <a16:creationId xmlns:a16="http://schemas.microsoft.com/office/drawing/2014/main" xmlns="" id="{3B4B751B-6682-49A4-98B0-8E94B0A3443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672" y="3149267"/>
            <a:ext cx="4865783" cy="3708733"/>
          </a:xfrm>
          <a:prstGeom prst="rect">
            <a:avLst/>
          </a:prstGeom>
        </p:spPr>
      </p:pic>
      <p:sp>
        <p:nvSpPr>
          <p:cNvPr id="6" name="TextBox 5">
            <a:extLst>
              <a:ext uri="{FF2B5EF4-FFF2-40B4-BE49-F238E27FC236}">
                <a16:creationId xmlns:a16="http://schemas.microsoft.com/office/drawing/2014/main" xmlns="" id="{F316598B-DFFF-4FC6-9512-0F3639A15E94}"/>
              </a:ext>
            </a:extLst>
          </p:cNvPr>
          <p:cNvSpPr txBox="1"/>
          <p:nvPr/>
        </p:nvSpPr>
        <p:spPr>
          <a:xfrm>
            <a:off x="3672" y="6727354"/>
            <a:ext cx="4865783" cy="230832"/>
          </a:xfrm>
          <a:prstGeom prst="rect">
            <a:avLst/>
          </a:prstGeom>
          <a:noFill/>
        </p:spPr>
        <p:txBody>
          <a:bodyPr wrap="square" rtlCol="0">
            <a:spAutoFit/>
          </a:bodyPr>
          <a:lstStyle/>
          <a:p>
            <a:r>
              <a:rPr lang="en-GB" sz="900">
                <a:hlinkClick r:id="rId3" tooltip="https://en.wikipedia.org/wiki/Eucharist_in_the_Catholic_Church"/>
              </a:rPr>
              <a:t>This Photo</a:t>
            </a:r>
            <a:r>
              <a:rPr lang="en-GB" sz="900"/>
              <a:t> by Unknown Author is licensed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3836119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4800600"/>
            <a:ext cx="9144002" cy="895525"/>
          </a:xfrm>
        </p:spPr>
        <p:txBody>
          <a:bodyPr/>
          <a:lstStyle/>
          <a:p>
            <a:r>
              <a:rPr lang="en-US" dirty="0"/>
              <a:t>Discipleship</a:t>
            </a:r>
          </a:p>
        </p:txBody>
      </p:sp>
      <p:sp>
        <p:nvSpPr>
          <p:cNvPr id="4" name="Subtitle 2"/>
          <p:cNvSpPr>
            <a:spLocks noGrp="1"/>
          </p:cNvSpPr>
          <p:nvPr>
            <p:ph type="subTitle" idx="1"/>
          </p:nvPr>
        </p:nvSpPr>
        <p:spPr/>
        <p:txBody>
          <a:bodyPr/>
          <a:lstStyle/>
          <a:p>
            <a:r>
              <a:rPr lang="en-US" dirty="0"/>
              <a:t>A parish presentation by Fr. Gabor, Aberdeen, UK</a:t>
            </a:r>
          </a:p>
          <a:p>
            <a:r>
              <a:rPr lang="en-US" dirty="0"/>
              <a:t>Based on Sherry </a:t>
            </a:r>
            <a:r>
              <a:rPr lang="en-US" dirty="0" err="1"/>
              <a:t>Weddel’s</a:t>
            </a:r>
            <a:r>
              <a:rPr lang="en-US" dirty="0"/>
              <a:t> book: ‘Forming Intentional Disciples’ </a:t>
            </a:r>
          </a:p>
        </p:txBody>
      </p:sp>
      <p:pic>
        <p:nvPicPr>
          <p:cNvPr id="3" name="Picture 2">
            <a:extLst>
              <a:ext uri="{FF2B5EF4-FFF2-40B4-BE49-F238E27FC236}">
                <a16:creationId xmlns:a16="http://schemas.microsoft.com/office/drawing/2014/main" xmlns="" id="{7C0A450D-2693-44DD-AF5D-D6624CECA981}"/>
              </a:ext>
            </a:extLst>
          </p:cNvPr>
          <p:cNvPicPr>
            <a:picLocks noChangeAspect="1"/>
          </p:cNvPicPr>
          <p:nvPr/>
        </p:nvPicPr>
        <p:blipFill>
          <a:blip r:embed="rId2"/>
          <a:stretch>
            <a:fillRect/>
          </a:stretch>
        </p:blipFill>
        <p:spPr>
          <a:xfrm>
            <a:off x="80661" y="13884"/>
            <a:ext cx="10309553" cy="6830231"/>
          </a:xfrm>
          <a:prstGeom prst="rect">
            <a:avLst/>
          </a:prstGeom>
        </p:spPr>
      </p:pic>
      <p:pic>
        <p:nvPicPr>
          <p:cNvPr id="1026" name="Picture 2" descr="Forming Parishes of Intentional Disciples - Catholic Archdiocese ...">
            <a:extLst>
              <a:ext uri="{FF2B5EF4-FFF2-40B4-BE49-F238E27FC236}">
                <a16:creationId xmlns:a16="http://schemas.microsoft.com/office/drawing/2014/main" xmlns="" id="{7A01217A-423E-44C0-8D98-592BB2163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95" y="1851942"/>
            <a:ext cx="5732128" cy="5006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text&#10;&#10;Description automatically generated">
            <a:extLst>
              <a:ext uri="{FF2B5EF4-FFF2-40B4-BE49-F238E27FC236}">
                <a16:creationId xmlns:a16="http://schemas.microsoft.com/office/drawing/2014/main" xmlns="" id="{DB80823F-C462-4865-AA71-62BD320B6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667" y="22256"/>
            <a:ext cx="4247704" cy="3787208"/>
          </a:xfrm>
          <a:prstGeom prst="rect">
            <a:avLst/>
          </a:prstGeom>
        </p:spPr>
      </p:pic>
    </p:spTree>
    <p:extLst>
      <p:ext uri="{BB962C8B-B14F-4D97-AF65-F5344CB8AC3E}">
        <p14:creationId xmlns:p14="http://schemas.microsoft.com/office/powerpoint/2010/main" val="16528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5BB59-7A40-41B3-AE51-ECEE34CA5C2D}"/>
              </a:ext>
            </a:extLst>
          </p:cNvPr>
          <p:cNvSpPr>
            <a:spLocks noGrp="1"/>
          </p:cNvSpPr>
          <p:nvPr>
            <p:ph type="title"/>
          </p:nvPr>
        </p:nvSpPr>
        <p:spPr>
          <a:xfrm>
            <a:off x="628210" y="511367"/>
            <a:ext cx="3200400" cy="1990725"/>
          </a:xfrm>
        </p:spPr>
        <p:txBody>
          <a:bodyPr anchor="b">
            <a:normAutofit/>
          </a:bodyPr>
          <a:lstStyle/>
          <a:p>
            <a:r>
              <a:rPr lang="en-GB" dirty="0"/>
              <a:t>Multitudes in the valley of decision</a:t>
            </a:r>
            <a:br>
              <a:rPr lang="en-GB" dirty="0"/>
            </a:br>
            <a:endParaRPr lang="en-GB" dirty="0"/>
          </a:p>
        </p:txBody>
      </p:sp>
      <p:graphicFrame>
        <p:nvGraphicFramePr>
          <p:cNvPr id="5" name="Content Placeholder 2">
            <a:extLst>
              <a:ext uri="{FF2B5EF4-FFF2-40B4-BE49-F238E27FC236}">
                <a16:creationId xmlns:a16="http://schemas.microsoft.com/office/drawing/2014/main" xmlns="" id="{08518A99-0DE0-4747-BAF0-5B3C915149A5}"/>
              </a:ext>
            </a:extLst>
          </p:cNvPr>
          <p:cNvGraphicFramePr>
            <a:graphicFrameLocks noGrp="1"/>
          </p:cNvGraphicFramePr>
          <p:nvPr>
            <p:ph idx="1"/>
            <p:extLst>
              <p:ext uri="{D42A27DB-BD31-4B8C-83A1-F6EECF244321}">
                <p14:modId xmlns:p14="http://schemas.microsoft.com/office/powerpoint/2010/main" val="1231031977"/>
              </p:ext>
            </p:extLst>
          </p:nvPr>
        </p:nvGraphicFramePr>
        <p:xfrm>
          <a:off x="5362575" y="685800"/>
          <a:ext cx="637063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lose up of a lush green hillside&#10;&#10;Description automatically generated">
            <a:extLst>
              <a:ext uri="{FF2B5EF4-FFF2-40B4-BE49-F238E27FC236}">
                <a16:creationId xmlns:a16="http://schemas.microsoft.com/office/drawing/2014/main" xmlns="" id="{40130A92-4396-43B5-AA61-5970C65B5F6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252193" y="3652780"/>
            <a:ext cx="4343400" cy="2857500"/>
          </a:xfrm>
          <a:prstGeom prst="rect">
            <a:avLst/>
          </a:prstGeom>
        </p:spPr>
      </p:pic>
      <p:sp>
        <p:nvSpPr>
          <p:cNvPr id="7" name="TextBox 6">
            <a:extLst>
              <a:ext uri="{FF2B5EF4-FFF2-40B4-BE49-F238E27FC236}">
                <a16:creationId xmlns:a16="http://schemas.microsoft.com/office/drawing/2014/main" xmlns="" id="{84D78C8E-15B1-443C-B329-B2948EE7A498}"/>
              </a:ext>
            </a:extLst>
          </p:cNvPr>
          <p:cNvSpPr txBox="1"/>
          <p:nvPr/>
        </p:nvSpPr>
        <p:spPr>
          <a:xfrm>
            <a:off x="252193" y="6510280"/>
            <a:ext cx="4343400" cy="230832"/>
          </a:xfrm>
          <a:prstGeom prst="rect">
            <a:avLst/>
          </a:prstGeom>
          <a:noFill/>
        </p:spPr>
        <p:txBody>
          <a:bodyPr wrap="square" rtlCol="0">
            <a:spAutoFit/>
          </a:bodyPr>
          <a:lstStyle/>
          <a:p>
            <a:r>
              <a:rPr lang="en-GB" sz="900">
                <a:hlinkClick r:id="rId8" tooltip="http://www.ibiblio.org/jimmy/folkden-wp/?p=7437"/>
              </a:rPr>
              <a:t>This Photo</a:t>
            </a:r>
            <a:r>
              <a:rPr lang="en-GB" sz="900"/>
              <a:t> by Unknown Author is licensed under </a:t>
            </a:r>
            <a:r>
              <a:rPr lang="en-GB" sz="900">
                <a:hlinkClick r:id="rId9" tooltip="https://creativecommons.org/licenses/by-nc-nd/3.0/"/>
              </a:rPr>
              <a:t>CC BY-NC-ND</a:t>
            </a:r>
            <a:endParaRPr lang="en-GB" sz="900"/>
          </a:p>
        </p:txBody>
      </p:sp>
    </p:spTree>
    <p:extLst>
      <p:ext uri="{BB962C8B-B14F-4D97-AF65-F5344CB8AC3E}">
        <p14:creationId xmlns:p14="http://schemas.microsoft.com/office/powerpoint/2010/main" val="210605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7FDF9-9EB0-4951-BE46-1531970B58E3}"/>
              </a:ext>
            </a:extLst>
          </p:cNvPr>
          <p:cNvSpPr>
            <a:spLocks noGrp="1"/>
          </p:cNvSpPr>
          <p:nvPr>
            <p:ph type="title"/>
          </p:nvPr>
        </p:nvSpPr>
        <p:spPr>
          <a:xfrm>
            <a:off x="172598" y="456283"/>
            <a:ext cx="4366351" cy="1174214"/>
          </a:xfrm>
        </p:spPr>
        <p:txBody>
          <a:bodyPr anchor="b">
            <a:normAutofit/>
          </a:bodyPr>
          <a:lstStyle/>
          <a:p>
            <a:r>
              <a:rPr lang="en-GB" dirty="0"/>
              <a:t>It’s all about relationship, pp. 43-47</a:t>
            </a:r>
          </a:p>
        </p:txBody>
      </p:sp>
      <p:graphicFrame>
        <p:nvGraphicFramePr>
          <p:cNvPr id="12" name="Content Placeholder 2">
            <a:extLst>
              <a:ext uri="{FF2B5EF4-FFF2-40B4-BE49-F238E27FC236}">
                <a16:creationId xmlns:a16="http://schemas.microsoft.com/office/drawing/2014/main" xmlns="" id="{A1B8732C-0DBD-4BFE-8B2B-50B2DBC4F307}"/>
              </a:ext>
            </a:extLst>
          </p:cNvPr>
          <p:cNvGraphicFramePr>
            <a:graphicFrameLocks noGrp="1"/>
          </p:cNvGraphicFramePr>
          <p:nvPr>
            <p:ph idx="1"/>
            <p:extLst>
              <p:ext uri="{D42A27DB-BD31-4B8C-83A1-F6EECF244321}">
                <p14:modId xmlns:p14="http://schemas.microsoft.com/office/powerpoint/2010/main" val="1459320284"/>
              </p:ext>
            </p:extLst>
          </p:nvPr>
        </p:nvGraphicFramePr>
        <p:xfrm>
          <a:off x="5045726" y="319489"/>
          <a:ext cx="6973676" cy="6114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A group of people standing on top of a sandy beach&#10;&#10;Description automatically generated">
            <a:extLst>
              <a:ext uri="{FF2B5EF4-FFF2-40B4-BE49-F238E27FC236}">
                <a16:creationId xmlns:a16="http://schemas.microsoft.com/office/drawing/2014/main" xmlns="" id="{C4CB3B20-CCEB-488C-B055-3479F939A45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422640" y="3408598"/>
            <a:ext cx="4116309" cy="3087232"/>
          </a:xfrm>
          <a:prstGeom prst="rect">
            <a:avLst/>
          </a:prstGeom>
        </p:spPr>
      </p:pic>
      <p:sp>
        <p:nvSpPr>
          <p:cNvPr id="13" name="TextBox 12">
            <a:extLst>
              <a:ext uri="{FF2B5EF4-FFF2-40B4-BE49-F238E27FC236}">
                <a16:creationId xmlns:a16="http://schemas.microsoft.com/office/drawing/2014/main" xmlns="" id="{871DC219-6FDA-4AA9-9D04-7462D7F8F6DF}"/>
              </a:ext>
            </a:extLst>
          </p:cNvPr>
          <p:cNvSpPr txBox="1"/>
          <p:nvPr/>
        </p:nvSpPr>
        <p:spPr>
          <a:xfrm>
            <a:off x="422640" y="6627168"/>
            <a:ext cx="4116309" cy="230832"/>
          </a:xfrm>
          <a:prstGeom prst="rect">
            <a:avLst/>
          </a:prstGeom>
          <a:noFill/>
        </p:spPr>
        <p:txBody>
          <a:bodyPr wrap="square" rtlCol="0">
            <a:spAutoFit/>
          </a:bodyPr>
          <a:lstStyle/>
          <a:p>
            <a:r>
              <a:rPr lang="en-GB" sz="900">
                <a:hlinkClick r:id="rId8" tooltip="http://whatislove-2010.blogspot.com/2010/03/z-of-friendship.html"/>
              </a:rPr>
              <a:t>This Photo</a:t>
            </a:r>
            <a:r>
              <a:rPr lang="en-GB" sz="900"/>
              <a:t> by Unknown Author is licensed under </a:t>
            </a:r>
            <a:r>
              <a:rPr lang="en-GB" sz="900">
                <a:hlinkClick r:id="rId9" tooltip="https://creativecommons.org/licenses/by/3.0/"/>
              </a:rPr>
              <a:t>CC BY</a:t>
            </a:r>
            <a:endParaRPr lang="en-GB" sz="900"/>
          </a:p>
        </p:txBody>
      </p:sp>
    </p:spTree>
    <p:extLst>
      <p:ext uri="{BB962C8B-B14F-4D97-AF65-F5344CB8AC3E}">
        <p14:creationId xmlns:p14="http://schemas.microsoft.com/office/powerpoint/2010/main" val="3147251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xmlns="" id="{AF9C5C95-86B3-43FD-883B-4A775D5972D7}"/>
              </a:ext>
            </a:extLst>
          </p:cNvPr>
          <p:cNvGraphicFramePr>
            <a:graphicFrameLocks noGrp="1"/>
          </p:cNvGraphicFramePr>
          <p:nvPr>
            <p:ph idx="1"/>
            <p:extLst>
              <p:ext uri="{D42A27DB-BD31-4B8C-83A1-F6EECF244321}">
                <p14:modId xmlns:p14="http://schemas.microsoft.com/office/powerpoint/2010/main" val="751420053"/>
              </p:ext>
            </p:extLst>
          </p:nvPr>
        </p:nvGraphicFramePr>
        <p:xfrm>
          <a:off x="5362575" y="685800"/>
          <a:ext cx="637063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 flying through the air&#10;&#10;Description automatically generated">
            <a:extLst>
              <a:ext uri="{FF2B5EF4-FFF2-40B4-BE49-F238E27FC236}">
                <a16:creationId xmlns:a16="http://schemas.microsoft.com/office/drawing/2014/main" xmlns="" id="{8DECB90E-20A6-4D46-842A-CB7904E509B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458788" y="1503420"/>
            <a:ext cx="3784600" cy="4203700"/>
          </a:xfrm>
          <a:prstGeom prst="rect">
            <a:avLst/>
          </a:prstGeom>
        </p:spPr>
      </p:pic>
      <p:sp>
        <p:nvSpPr>
          <p:cNvPr id="7" name="TextBox 6">
            <a:extLst>
              <a:ext uri="{FF2B5EF4-FFF2-40B4-BE49-F238E27FC236}">
                <a16:creationId xmlns:a16="http://schemas.microsoft.com/office/drawing/2014/main" xmlns="" id="{C1753D45-DD56-4898-A6FC-313ACF5EC8BD}"/>
              </a:ext>
            </a:extLst>
          </p:cNvPr>
          <p:cNvSpPr txBox="1"/>
          <p:nvPr/>
        </p:nvSpPr>
        <p:spPr>
          <a:xfrm>
            <a:off x="458788" y="5707120"/>
            <a:ext cx="3784600" cy="230832"/>
          </a:xfrm>
          <a:prstGeom prst="rect">
            <a:avLst/>
          </a:prstGeom>
          <a:noFill/>
        </p:spPr>
        <p:txBody>
          <a:bodyPr wrap="square" rtlCol="0">
            <a:spAutoFit/>
          </a:bodyPr>
          <a:lstStyle/>
          <a:p>
            <a:r>
              <a:rPr lang="en-GB" sz="900">
                <a:hlinkClick r:id="rId8" tooltip="http://epitemnein-epitomic.blogspot.com/2012/06/honouring-gods-will-by-prayer.html"/>
              </a:rPr>
              <a:t>This Photo</a:t>
            </a:r>
            <a:r>
              <a:rPr lang="en-GB" sz="900"/>
              <a:t> by Unknown Author is licensed under </a:t>
            </a:r>
            <a:r>
              <a:rPr lang="en-GB" sz="900">
                <a:hlinkClick r:id="rId9" tooltip="https://creativecommons.org/licenses/by-nc-nd/3.0/"/>
              </a:rPr>
              <a:t>CC BY-NC-ND</a:t>
            </a:r>
            <a:endParaRPr lang="en-GB" sz="900"/>
          </a:p>
        </p:txBody>
      </p:sp>
    </p:spTree>
    <p:extLst>
      <p:ext uri="{BB962C8B-B14F-4D97-AF65-F5344CB8AC3E}">
        <p14:creationId xmlns:p14="http://schemas.microsoft.com/office/powerpoint/2010/main" val="131748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alphaModFix amt="20000"/>
          </a:blip>
          <a:stretch>
            <a:fillRect/>
          </a:stretch>
        </p:blipFill>
        <p:spPr>
          <a:xfrm>
            <a:off x="220259" y="163468"/>
            <a:ext cx="4252588" cy="3731646"/>
          </a:xfrm>
          <a:prstGeom prst="rect">
            <a:avLst/>
          </a:prstGeom>
          <a:ln>
            <a:noFill/>
          </a:ln>
          <a:effectLst>
            <a:softEdge rad="112500"/>
          </a:effectLst>
        </p:spPr>
      </p:pic>
      <p:pic>
        <p:nvPicPr>
          <p:cNvPr id="9" name="Picture 8"/>
          <p:cNvPicPr>
            <a:picLocks noChangeAspect="1"/>
          </p:cNvPicPr>
          <p:nvPr/>
        </p:nvPicPr>
        <p:blipFill>
          <a:blip r:embed="rId5">
            <a:alphaModFix amt="20000"/>
          </a:blip>
          <a:srcRect t="12615" b="19948"/>
          <a:stretch>
            <a:fillRect/>
          </a:stretch>
        </p:blipFill>
        <p:spPr>
          <a:xfrm>
            <a:off x="7924801" y="657215"/>
            <a:ext cx="4267199" cy="2987213"/>
          </a:xfrm>
          <a:prstGeom prst="rect">
            <a:avLst/>
          </a:prstGeom>
          <a:ln>
            <a:noFill/>
          </a:ln>
          <a:effectLst>
            <a:softEdge rad="112500"/>
          </a:effectLst>
        </p:spPr>
      </p:pic>
      <p:pic>
        <p:nvPicPr>
          <p:cNvPr id="11" name="FIDFormationRecordingVer269-1">
            <a:hlinkClick r:id="" action="ppaction://media"/>
          </p:cNvPr>
          <p:cNvPicPr>
            <a:picLocks noRot="1" noChangeAspect="1"/>
          </p:cNvPicPr>
          <p:nvPr>
            <a:audioFile r:link="rId1"/>
          </p:nvPr>
        </p:nvPicPr>
        <p:blipFill>
          <a:blip r:embed="rId6"/>
          <a:stretch>
            <a:fillRect/>
          </a:stretch>
        </p:blipFill>
        <p:spPr>
          <a:xfrm>
            <a:off x="10271126" y="6461126"/>
            <a:ext cx="244475" cy="244475"/>
          </a:xfrm>
          <a:prstGeom prst="rect">
            <a:avLst/>
          </a:prstGeom>
        </p:spPr>
      </p:pic>
      <p:sp>
        <p:nvSpPr>
          <p:cNvPr id="7" name="TextBox 6">
            <a:extLst>
              <a:ext uri="{FF2B5EF4-FFF2-40B4-BE49-F238E27FC236}">
                <a16:creationId xmlns:a16="http://schemas.microsoft.com/office/drawing/2014/main" xmlns="" id="{55E43696-F3CF-438C-B004-56DDD870CF6D}"/>
              </a:ext>
            </a:extLst>
          </p:cNvPr>
          <p:cNvSpPr txBox="1"/>
          <p:nvPr/>
        </p:nvSpPr>
        <p:spPr>
          <a:xfrm>
            <a:off x="927478" y="200015"/>
            <a:ext cx="8185254" cy="707886"/>
          </a:xfrm>
          <a:prstGeom prst="rect">
            <a:avLst/>
          </a:prstGeom>
          <a:noFill/>
        </p:spPr>
        <p:txBody>
          <a:bodyPr wrap="none" rtlCol="0">
            <a:spAutoFit/>
          </a:bodyPr>
          <a:lstStyle/>
          <a:p>
            <a:r>
              <a:rPr lang="en-US" sz="2400" b="1" dirty="0">
                <a:effectLst>
                  <a:outerShdw blurRad="50800" dist="50800" dir="5400000" algn="ctr" rotWithShape="0">
                    <a:schemeClr val="tx1"/>
                  </a:outerShdw>
                </a:effectLst>
                <a:latin typeface="Candara"/>
                <a:cs typeface="Candara"/>
              </a:rPr>
              <a:t>The </a:t>
            </a:r>
            <a:r>
              <a:rPr lang="en-US" sz="2400" b="1" i="1" dirty="0">
                <a:effectLst>
                  <a:outerShdw blurRad="50800" dist="50800" dir="5400000" algn="ctr" rotWithShape="0">
                    <a:schemeClr val="tx1"/>
                  </a:outerShdw>
                </a:effectLst>
                <a:latin typeface="Candara"/>
                <a:cs typeface="Candara"/>
              </a:rPr>
              <a:t>Catechism of the Catholic Church says that </a:t>
            </a:r>
            <a:r>
              <a:rPr lang="en-US" sz="4000" b="1" dirty="0">
                <a:solidFill>
                  <a:schemeClr val="accent2">
                    <a:lumMod val="75000"/>
                  </a:schemeClr>
                </a:solidFill>
                <a:effectLst>
                  <a:outerShdw blurRad="50800" dist="50800" dir="5400000" algn="ctr" rotWithShape="0">
                    <a:schemeClr val="tx1"/>
                  </a:outerShdw>
                </a:effectLst>
                <a:latin typeface="Candara"/>
                <a:cs typeface="Candara"/>
              </a:rPr>
              <a:t>disciples</a:t>
            </a:r>
            <a:endParaRPr lang="en-US" sz="2400" b="1" dirty="0">
              <a:effectLst>
                <a:outerShdw blurRad="50800" dist="50800" dir="5400000" algn="ctr" rotWithShape="0">
                  <a:schemeClr val="tx1"/>
                </a:outerShdw>
              </a:effectLst>
              <a:latin typeface="Candara"/>
              <a:cs typeface="Candara"/>
            </a:endParaRPr>
          </a:p>
        </p:txBody>
      </p:sp>
      <p:sp>
        <p:nvSpPr>
          <p:cNvPr id="10" name="Rectangle 9">
            <a:extLst>
              <a:ext uri="{FF2B5EF4-FFF2-40B4-BE49-F238E27FC236}">
                <a16:creationId xmlns:a16="http://schemas.microsoft.com/office/drawing/2014/main" xmlns="" id="{F0231E28-12E4-4A25-83EC-99771C8A308D}"/>
              </a:ext>
            </a:extLst>
          </p:cNvPr>
          <p:cNvSpPr/>
          <p:nvPr/>
        </p:nvSpPr>
        <p:spPr>
          <a:xfrm>
            <a:off x="1319363" y="1582340"/>
            <a:ext cx="4776637" cy="3416320"/>
          </a:xfrm>
          <a:prstGeom prst="rect">
            <a:avLst/>
          </a:prstGeom>
        </p:spPr>
        <p:txBody>
          <a:bodyPr wrap="square">
            <a:spAutoFit/>
          </a:bodyPr>
          <a:lstStyle/>
          <a:p>
            <a:pPr marL="169863" indent="-169863">
              <a:buFont typeface="Arial"/>
              <a:buChar char="•"/>
            </a:pPr>
            <a:r>
              <a:rPr lang="en-US" dirty="0">
                <a:solidFill>
                  <a:schemeClr val="tx1">
                    <a:lumMod val="65000"/>
                    <a:lumOff val="35000"/>
                  </a:schemeClr>
                </a:solidFill>
                <a:latin typeface="Georgia"/>
                <a:cs typeface="Georgia"/>
              </a:rPr>
              <a:t> </a:t>
            </a:r>
            <a:r>
              <a:rPr lang="en-US" b="1" dirty="0">
                <a:latin typeface="Georgia"/>
                <a:cs typeface="Georgia"/>
              </a:rPr>
              <a:t>Pray (§2601, 2612) </a:t>
            </a:r>
          </a:p>
          <a:p>
            <a:pPr>
              <a:buFont typeface="Arial"/>
              <a:buChar char="•"/>
            </a:pPr>
            <a:endParaRPr lang="en-US" b="1" dirty="0">
              <a:latin typeface="Georgia"/>
              <a:cs typeface="Georgia"/>
            </a:endParaRPr>
          </a:p>
          <a:p>
            <a:endParaRPr lang="en-US" b="1" dirty="0">
              <a:latin typeface="Georgia"/>
              <a:cs typeface="Georgia"/>
            </a:endParaRPr>
          </a:p>
          <a:p>
            <a:pPr marL="230188" indent="-230188">
              <a:buFont typeface="Arial"/>
              <a:buChar char="•"/>
            </a:pPr>
            <a:r>
              <a:rPr lang="en-US" b="1" dirty="0">
                <a:latin typeface="Georgia"/>
                <a:cs typeface="Georgia"/>
              </a:rPr>
              <a:t>Abide in the Word (§2466)</a:t>
            </a:r>
          </a:p>
          <a:p>
            <a:pPr>
              <a:buFont typeface="Arial"/>
              <a:buChar char="•"/>
            </a:pPr>
            <a:endParaRPr lang="en-US" b="1" dirty="0">
              <a:latin typeface="Georgia"/>
              <a:cs typeface="Georgia"/>
            </a:endParaRPr>
          </a:p>
          <a:p>
            <a:endParaRPr lang="en-US" b="1" dirty="0">
              <a:latin typeface="Georgia"/>
              <a:cs typeface="Georgia"/>
            </a:endParaRPr>
          </a:p>
          <a:p>
            <a:pPr marL="230188" indent="-230188">
              <a:buFont typeface="Arial"/>
              <a:buChar char="•"/>
            </a:pPr>
            <a:r>
              <a:rPr lang="en-US" b="1" dirty="0">
                <a:latin typeface="Georgia"/>
                <a:cs typeface="Georgia"/>
              </a:rPr>
              <a:t>Witness to Christ and work using the gifts received from God, in ecclesial and temporal affairs (§1319, 2427)</a:t>
            </a:r>
          </a:p>
          <a:p>
            <a:pPr>
              <a:buFont typeface="Arial"/>
              <a:buChar char="•"/>
            </a:pPr>
            <a:endParaRPr lang="en-US" b="1" dirty="0">
              <a:latin typeface="Georgia"/>
              <a:cs typeface="Georgia"/>
            </a:endParaRPr>
          </a:p>
          <a:p>
            <a:endParaRPr lang="en-US" b="1" dirty="0">
              <a:latin typeface="Georgia"/>
              <a:cs typeface="Georgia"/>
            </a:endParaRPr>
          </a:p>
          <a:p>
            <a:pPr marL="169863" indent="-169863">
              <a:buFont typeface="Arial"/>
              <a:buChar char="•"/>
            </a:pPr>
            <a:r>
              <a:rPr lang="en-US" b="1" dirty="0">
                <a:latin typeface="Georgia"/>
                <a:cs typeface="Georgia"/>
              </a:rPr>
              <a:t> Imitate Jesus (§2347, §2470)</a:t>
            </a:r>
          </a:p>
        </p:txBody>
      </p:sp>
      <p:sp>
        <p:nvSpPr>
          <p:cNvPr id="12" name="Rectangle 11">
            <a:extLst>
              <a:ext uri="{FF2B5EF4-FFF2-40B4-BE49-F238E27FC236}">
                <a16:creationId xmlns:a16="http://schemas.microsoft.com/office/drawing/2014/main" xmlns="" id="{1AB24E77-EBE0-43D8-AF12-C533E4C41C91}"/>
              </a:ext>
            </a:extLst>
          </p:cNvPr>
          <p:cNvSpPr/>
          <p:nvPr/>
        </p:nvSpPr>
        <p:spPr>
          <a:xfrm>
            <a:off x="6816415" y="1443841"/>
            <a:ext cx="3806663" cy="3970318"/>
          </a:xfrm>
          <a:prstGeom prst="rect">
            <a:avLst/>
          </a:prstGeom>
        </p:spPr>
        <p:txBody>
          <a:bodyPr wrap="square">
            <a:spAutoFit/>
          </a:bodyPr>
          <a:lstStyle/>
          <a:p>
            <a:pPr marL="230188" indent="-230188">
              <a:buFont typeface="Arial"/>
              <a:buChar char="•"/>
            </a:pPr>
            <a:r>
              <a:rPr lang="en-US" b="1" dirty="0">
                <a:latin typeface="Georgia"/>
                <a:cs typeface="Georgia"/>
              </a:rPr>
              <a:t>Profess, spread, and live the faith of the Church (§1816)</a:t>
            </a:r>
          </a:p>
          <a:p>
            <a:pPr>
              <a:buFont typeface="Arial"/>
              <a:buChar char="•"/>
            </a:pPr>
            <a:endParaRPr lang="en-US" b="1" dirty="0">
              <a:latin typeface="Georgia"/>
              <a:cs typeface="Georgia"/>
            </a:endParaRPr>
          </a:p>
          <a:p>
            <a:endParaRPr lang="en-US" b="1" dirty="0">
              <a:latin typeface="Georgia"/>
              <a:cs typeface="Georgia"/>
            </a:endParaRPr>
          </a:p>
          <a:p>
            <a:pPr marL="230188" indent="-230188">
              <a:buFont typeface="Arial"/>
              <a:buChar char="•"/>
            </a:pPr>
            <a:r>
              <a:rPr lang="en-US" b="1" dirty="0">
                <a:latin typeface="Georgia"/>
                <a:cs typeface="Georgia"/>
              </a:rPr>
              <a:t>Establish habits befitting a disciple of Christ (§1494)</a:t>
            </a:r>
          </a:p>
          <a:p>
            <a:pPr>
              <a:buFont typeface="Arial"/>
              <a:buChar char="•"/>
            </a:pPr>
            <a:endParaRPr lang="en-US" b="1" dirty="0">
              <a:latin typeface="Georgia"/>
              <a:cs typeface="Georgia"/>
            </a:endParaRPr>
          </a:p>
          <a:p>
            <a:endParaRPr lang="en-US" b="1" dirty="0">
              <a:latin typeface="Georgia"/>
              <a:cs typeface="Georgia"/>
            </a:endParaRPr>
          </a:p>
          <a:p>
            <a:pPr marL="230188" indent="-230188">
              <a:buFont typeface="Arial"/>
              <a:buChar char="•"/>
            </a:pPr>
            <a:r>
              <a:rPr lang="en-US" b="1" dirty="0">
                <a:latin typeface="Georgia"/>
                <a:cs typeface="Georgia"/>
              </a:rPr>
              <a:t>Are initiated and nourished by the Eucharist (§1275)</a:t>
            </a:r>
          </a:p>
          <a:p>
            <a:pPr>
              <a:buFont typeface="Arial"/>
              <a:buChar char="•"/>
            </a:pPr>
            <a:endParaRPr lang="en-US" b="1" dirty="0">
              <a:latin typeface="Georgia"/>
              <a:cs typeface="Georgia"/>
            </a:endParaRPr>
          </a:p>
          <a:p>
            <a:endParaRPr lang="en-US" b="1" dirty="0">
              <a:latin typeface="Georgia"/>
              <a:cs typeface="Georgia"/>
            </a:endParaRPr>
          </a:p>
          <a:p>
            <a:pPr marL="169863" indent="-169863">
              <a:buFont typeface="Arial"/>
              <a:buChar char="•"/>
            </a:pPr>
            <a:r>
              <a:rPr lang="en-US" b="1" dirty="0">
                <a:latin typeface="Georgia"/>
                <a:cs typeface="Georgia"/>
              </a:rPr>
              <a:t>Respond to Jesus’ invitation to enter His kingdom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569" y="1188879"/>
            <a:ext cx="7288862" cy="1508105"/>
          </a:xfrm>
          <a:prstGeom prst="rect">
            <a:avLst/>
          </a:prstGeom>
          <a:noFill/>
        </p:spPr>
        <p:txBody>
          <a:bodyPr wrap="none" rtlCol="0">
            <a:spAutoFit/>
          </a:bodyPr>
          <a:lstStyle/>
          <a:p>
            <a:pPr algn="ctr"/>
            <a:r>
              <a:rPr lang="en-US" sz="3600" b="1" i="1" dirty="0">
                <a:solidFill>
                  <a:schemeClr val="accent2">
                    <a:lumMod val="75000"/>
                  </a:schemeClr>
                </a:solidFill>
                <a:latin typeface="Candara"/>
                <a:cs typeface="Candara"/>
              </a:rPr>
              <a:t>discipleship </a:t>
            </a:r>
            <a:r>
              <a:rPr lang="en-US" sz="2800" dirty="0">
                <a:latin typeface="Candara"/>
                <a:cs typeface="Candara"/>
              </a:rPr>
              <a:t>as transmitted by the Church is:</a:t>
            </a:r>
          </a:p>
          <a:p>
            <a:pPr algn="ctr"/>
            <a:endParaRPr lang="en-US" sz="2800" dirty="0">
              <a:latin typeface="Candara"/>
              <a:cs typeface="Candara"/>
            </a:endParaRPr>
          </a:p>
          <a:p>
            <a:pPr algn="ctr"/>
            <a:endParaRPr lang="en-US" sz="2800" dirty="0">
              <a:latin typeface="Candara"/>
              <a:cs typeface="Candara"/>
            </a:endParaRPr>
          </a:p>
        </p:txBody>
      </p:sp>
      <p:sp>
        <p:nvSpPr>
          <p:cNvPr id="3" name="Rectangle 2"/>
          <p:cNvSpPr/>
          <p:nvPr/>
        </p:nvSpPr>
        <p:spPr>
          <a:xfrm>
            <a:off x="3378982" y="2550377"/>
            <a:ext cx="7183271" cy="1938992"/>
          </a:xfrm>
          <a:prstGeom prst="rect">
            <a:avLst/>
          </a:prstGeom>
        </p:spPr>
        <p:txBody>
          <a:bodyPr wrap="square">
            <a:spAutoFit/>
          </a:bodyPr>
          <a:lstStyle/>
          <a:p>
            <a:pPr>
              <a:buFont typeface="Arial"/>
              <a:buChar char="•"/>
            </a:pPr>
            <a:r>
              <a:rPr lang="en-US" sz="2400" dirty="0">
                <a:latin typeface="Candara"/>
                <a:cs typeface="Candara"/>
              </a:rPr>
              <a:t> an active response to Mt 19:21, Mk 10:21, Lk 18:22</a:t>
            </a:r>
          </a:p>
          <a:p>
            <a:endParaRPr lang="en-US" sz="2400" dirty="0">
              <a:latin typeface="Candara"/>
              <a:cs typeface="Candara"/>
            </a:endParaRPr>
          </a:p>
          <a:p>
            <a:pPr>
              <a:buFont typeface="Arial"/>
              <a:buChar char="•"/>
            </a:pPr>
            <a:r>
              <a:rPr lang="en-US" sz="2400" dirty="0">
                <a:latin typeface="Candara"/>
                <a:cs typeface="Candara"/>
              </a:rPr>
              <a:t> for everyone</a:t>
            </a:r>
          </a:p>
          <a:p>
            <a:pPr>
              <a:buFont typeface="Arial"/>
              <a:buChar char="•"/>
            </a:pPr>
            <a:endParaRPr lang="en-US" sz="2400" dirty="0">
              <a:latin typeface="Candara"/>
              <a:cs typeface="Candara"/>
            </a:endParaRPr>
          </a:p>
          <a:p>
            <a:pPr>
              <a:buFont typeface="Arial"/>
              <a:buChar char="•"/>
            </a:pPr>
            <a:r>
              <a:rPr lang="en-US" sz="2400" dirty="0">
                <a:latin typeface="Candara"/>
                <a:cs typeface="Candara"/>
              </a:rPr>
              <a:t> personal (yet in Church community)</a:t>
            </a:r>
            <a:endParaRPr lang="en-US" sz="1100" dirty="0">
              <a:latin typeface="Candara"/>
              <a:cs typeface="Candara"/>
            </a:endParaRPr>
          </a:p>
        </p:txBody>
      </p:sp>
      <p:sp>
        <p:nvSpPr>
          <p:cNvPr id="2" name="TextBox 1">
            <a:extLst>
              <a:ext uri="{FF2B5EF4-FFF2-40B4-BE49-F238E27FC236}">
                <a16:creationId xmlns:a16="http://schemas.microsoft.com/office/drawing/2014/main" xmlns="" id="{88A1DA22-24A7-457A-911F-1B3E158A875C}"/>
              </a:ext>
            </a:extLst>
          </p:cNvPr>
          <p:cNvSpPr txBox="1"/>
          <p:nvPr/>
        </p:nvSpPr>
        <p:spPr>
          <a:xfrm>
            <a:off x="811763" y="5022790"/>
            <a:ext cx="9974425" cy="646331"/>
          </a:xfrm>
          <a:prstGeom prst="rect">
            <a:avLst/>
          </a:prstGeom>
          <a:noFill/>
        </p:spPr>
        <p:txBody>
          <a:bodyPr wrap="square" rtlCol="0">
            <a:spAutoFit/>
          </a:bodyPr>
          <a:lstStyle/>
          <a:p>
            <a:r>
              <a:rPr lang="en-GB" dirty="0"/>
              <a:t>‘Jesus said to him, “If you wish to be perfect, go, sell your possessions, </a:t>
            </a:r>
            <a:r>
              <a:rPr lang="en-GB" b="1" dirty="0"/>
              <a:t>and</a:t>
            </a:r>
            <a:r>
              <a:rPr lang="en-GB" dirty="0"/>
              <a:t> give the money to the poor, </a:t>
            </a:r>
            <a:r>
              <a:rPr lang="en-GB" b="1" dirty="0"/>
              <a:t>and</a:t>
            </a:r>
            <a:r>
              <a:rPr lang="en-GB" dirty="0"/>
              <a:t> you will have treasure in heaven; then </a:t>
            </a:r>
            <a:r>
              <a:rPr lang="en-GB" b="1" dirty="0"/>
              <a:t>come</a:t>
            </a:r>
            <a:r>
              <a:rPr lang="en-GB" dirty="0"/>
              <a:t>, </a:t>
            </a:r>
            <a:r>
              <a:rPr lang="en-GB" b="1" dirty="0"/>
              <a:t>follow</a:t>
            </a:r>
            <a:r>
              <a:rPr lang="en-GB" dirty="0"/>
              <a:t> </a:t>
            </a:r>
            <a:r>
              <a:rPr lang="en-GB" b="1" dirty="0"/>
              <a:t>me</a:t>
            </a:r>
            <a:r>
              <a:rPr lang="en-GB" dirty="0"/>
              <a:t>.’ (Mt 19:21)</a:t>
            </a:r>
          </a:p>
        </p:txBody>
      </p:sp>
      <p:pic>
        <p:nvPicPr>
          <p:cNvPr id="6" name="Picture 5" descr="A close up of a newspaper&#10;&#10;Description automatically generated">
            <a:extLst>
              <a:ext uri="{FF2B5EF4-FFF2-40B4-BE49-F238E27FC236}">
                <a16:creationId xmlns:a16="http://schemas.microsoft.com/office/drawing/2014/main" xmlns="" id="{51ED5524-92B6-4D91-9724-6E854B15D2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6547" y="1891471"/>
            <a:ext cx="3148052" cy="236103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683" y="424071"/>
            <a:ext cx="9546671" cy="6281529"/>
          </a:xfrm>
        </p:spPr>
        <p:txBody>
          <a:bodyPr>
            <a:normAutofit fontScale="90000"/>
          </a:bodyPr>
          <a:lstStyle/>
          <a:p>
            <a:pPr algn="ctr">
              <a:spcBef>
                <a:spcPts val="0"/>
              </a:spcBef>
            </a:pPr>
            <a:r>
              <a:rPr lang="en-GB" dirty="0"/>
              <a:t/>
            </a:r>
            <a:br>
              <a:rPr lang="en-GB" dirty="0"/>
            </a:br>
            <a:r>
              <a:rPr lang="en-GB" dirty="0"/>
              <a:t>Developing a </a:t>
            </a:r>
            <a:r>
              <a:rPr lang="en-GB" sz="6700" dirty="0">
                <a:solidFill>
                  <a:schemeClr val="tx1"/>
                </a:solidFill>
                <a:latin typeface="Aharoni" panose="02010803020104030203" pitchFamily="2" charset="-79"/>
                <a:cs typeface="Aharoni" panose="02010803020104030203" pitchFamily="2" charset="-79"/>
              </a:rPr>
              <a:t>Personal relationship with Jesus</a:t>
            </a:r>
            <a:r>
              <a:rPr lang="en-GB" dirty="0"/>
              <a:t/>
            </a:r>
            <a:br>
              <a:rPr lang="en-GB" dirty="0"/>
            </a:br>
            <a:r>
              <a:rPr lang="en-GB" dirty="0"/>
              <a:t/>
            </a:r>
            <a:br>
              <a:rPr lang="en-GB" dirty="0"/>
            </a:br>
            <a:r>
              <a:rPr lang="en-GB" dirty="0"/>
              <a:t>- </a:t>
            </a:r>
            <a:r>
              <a:rPr lang="en-GB" u="sng" dirty="0"/>
              <a:t>create</a:t>
            </a:r>
            <a:r>
              <a:rPr lang="en-GB" dirty="0"/>
              <a:t> the </a:t>
            </a:r>
            <a:r>
              <a:rPr lang="en-GB" u="sng" dirty="0"/>
              <a:t>conditions</a:t>
            </a:r>
            <a:r>
              <a:rPr lang="en-GB" dirty="0"/>
              <a:t> for personal encounter with Jesus Christ (</a:t>
            </a:r>
            <a:r>
              <a:rPr lang="en-GB" dirty="0">
                <a:solidFill>
                  <a:srgbClr val="FF0000"/>
                </a:solidFill>
              </a:rPr>
              <a:t>share</a:t>
            </a:r>
            <a:r>
              <a:rPr lang="en-GB" dirty="0"/>
              <a:t> your </a:t>
            </a:r>
            <a:r>
              <a:rPr lang="en-GB" dirty="0">
                <a:solidFill>
                  <a:srgbClr val="FF0000"/>
                </a:solidFill>
              </a:rPr>
              <a:t>personal relationship </a:t>
            </a:r>
            <a:r>
              <a:rPr lang="en-GB" dirty="0"/>
              <a:t>with Jesus)</a:t>
            </a:r>
            <a:br>
              <a:rPr lang="en-GB" dirty="0"/>
            </a:br>
            <a:r>
              <a:rPr lang="en-GB" dirty="0"/>
              <a:t>- relationship with Him is formed by ‘remembering’ the major events of His life (</a:t>
            </a:r>
            <a:r>
              <a:rPr lang="en-GB" dirty="0" err="1"/>
              <a:t>eg.</a:t>
            </a:r>
            <a:r>
              <a:rPr lang="en-GB" dirty="0"/>
              <a:t> in the Eucharist)</a:t>
            </a:r>
            <a:br>
              <a:rPr lang="en-GB" dirty="0"/>
            </a:br>
            <a:r>
              <a:rPr lang="en-GB" dirty="0"/>
              <a:t/>
            </a:r>
            <a:br>
              <a:rPr lang="en-GB" dirty="0"/>
            </a:br>
            <a:r>
              <a:rPr lang="en-US" sz="2800" dirty="0">
                <a:solidFill>
                  <a:srgbClr val="C0504D">
                    <a:lumMod val="75000"/>
                  </a:srgbClr>
                </a:solidFill>
                <a:latin typeface="Candara"/>
                <a:ea typeface="+mn-ea"/>
                <a:cs typeface="Candara"/>
              </a:rPr>
              <a:t>Being Christian </a:t>
            </a:r>
            <a:r>
              <a:rPr lang="en-US" sz="1800" dirty="0">
                <a:solidFill>
                  <a:prstClr val="black"/>
                </a:solidFill>
                <a:latin typeface="Candara"/>
                <a:ea typeface="+mn-ea"/>
                <a:cs typeface="Candara"/>
              </a:rPr>
              <a:t>is not the result of an ethical choice or a lofty idea, but the </a:t>
            </a:r>
            <a:r>
              <a:rPr lang="en-US" sz="2800" dirty="0">
                <a:solidFill>
                  <a:srgbClr val="C0504D">
                    <a:lumMod val="60000"/>
                    <a:lumOff val="40000"/>
                  </a:srgbClr>
                </a:solidFill>
                <a:latin typeface="Candara"/>
                <a:ea typeface="+mn-ea"/>
                <a:cs typeface="Candara"/>
              </a:rPr>
              <a:t>encounter </a:t>
            </a:r>
            <a:r>
              <a:rPr lang="en-US" sz="1800" dirty="0">
                <a:solidFill>
                  <a:prstClr val="black"/>
                </a:solidFill>
                <a:latin typeface="Candara"/>
                <a:ea typeface="+mn-ea"/>
                <a:cs typeface="Candara"/>
              </a:rPr>
              <a:t>with an event, a person, which gives life a new horizon and a </a:t>
            </a:r>
            <a:r>
              <a:rPr lang="en-US" sz="2400" dirty="0">
                <a:solidFill>
                  <a:srgbClr val="C0504D">
                    <a:lumMod val="75000"/>
                  </a:srgbClr>
                </a:solidFill>
                <a:latin typeface="Candara"/>
                <a:ea typeface="+mn-ea"/>
                <a:cs typeface="Candara"/>
              </a:rPr>
              <a:t>decisive </a:t>
            </a:r>
            <a:r>
              <a:rPr lang="en-US" sz="1800" dirty="0">
                <a:solidFill>
                  <a:prstClr val="black"/>
                </a:solidFill>
                <a:latin typeface="Candara"/>
                <a:ea typeface="+mn-ea"/>
                <a:cs typeface="Candara"/>
              </a:rPr>
              <a:t>direction. -- Pope Emeritus Benedict XVI, </a:t>
            </a:r>
            <a:r>
              <a:rPr lang="en-US" sz="1800" i="1" dirty="0">
                <a:solidFill>
                  <a:prstClr val="black"/>
                </a:solidFill>
                <a:latin typeface="Candara"/>
                <a:ea typeface="+mn-ea"/>
                <a:cs typeface="Candara"/>
              </a:rPr>
              <a:t>Deus Caritas Est</a:t>
            </a:r>
            <a:r>
              <a:rPr lang="en-US" sz="1800" dirty="0">
                <a:solidFill>
                  <a:prstClr val="black"/>
                </a:solidFill>
                <a:latin typeface="Candara"/>
                <a:ea typeface="+mn-ea"/>
                <a:cs typeface="Candara"/>
              </a:rPr>
              <a:t> §1</a:t>
            </a:r>
            <a:br>
              <a:rPr lang="en-US" sz="1800" dirty="0">
                <a:solidFill>
                  <a:prstClr val="black"/>
                </a:solidFill>
                <a:latin typeface="Candara"/>
                <a:ea typeface="+mn-ea"/>
                <a:cs typeface="Candara"/>
              </a:rPr>
            </a:br>
            <a:r>
              <a:rPr lang="en-US" sz="2000" b="1" dirty="0">
                <a:solidFill>
                  <a:prstClr val="black"/>
                </a:solidFill>
                <a:latin typeface="Candara"/>
                <a:ea typeface="+mn-ea"/>
                <a:cs typeface="Candara"/>
              </a:rPr>
              <a:t>p. 52</a:t>
            </a:r>
            <a:r>
              <a:rPr lang="en-US" sz="1800" dirty="0">
                <a:solidFill>
                  <a:prstClr val="black"/>
                </a:solidFill>
                <a:latin typeface="Candara"/>
                <a:ea typeface="+mn-ea"/>
                <a:cs typeface="Candara"/>
              </a:rPr>
              <a:t/>
            </a:r>
            <a:br>
              <a:rPr lang="en-US" sz="1800" dirty="0">
                <a:solidFill>
                  <a:prstClr val="black"/>
                </a:solidFill>
                <a:latin typeface="Candara"/>
                <a:ea typeface="+mn-ea"/>
                <a:cs typeface="Candara"/>
              </a:rPr>
            </a:br>
            <a:r>
              <a:rPr lang="en-GB" dirty="0"/>
              <a:t/>
            </a:r>
            <a:br>
              <a:rPr lang="en-GB" dirty="0"/>
            </a:br>
            <a:endParaRPr lang="en-GB" dirty="0"/>
          </a:p>
        </p:txBody>
      </p:sp>
      <p:pic>
        <p:nvPicPr>
          <p:cNvPr id="4" name="Picture 3" descr="A person in a red shirt&#10;&#10;Description automatically generated">
            <a:extLst>
              <a:ext uri="{FF2B5EF4-FFF2-40B4-BE49-F238E27FC236}">
                <a16:creationId xmlns:a16="http://schemas.microsoft.com/office/drawing/2014/main" xmlns="" id="{0E8ED4D6-FD9A-4DA2-8207-A39683981C6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109292" y="424071"/>
            <a:ext cx="4286480" cy="5715307"/>
          </a:xfrm>
          <a:prstGeom prst="rect">
            <a:avLst/>
          </a:prstGeom>
          <a:ln>
            <a:noFill/>
          </a:ln>
          <a:effectLst>
            <a:softEdge rad="112500"/>
          </a:effectLst>
        </p:spPr>
      </p:pic>
    </p:spTree>
    <p:extLst>
      <p:ext uri="{BB962C8B-B14F-4D97-AF65-F5344CB8AC3E}">
        <p14:creationId xmlns:p14="http://schemas.microsoft.com/office/powerpoint/2010/main" val="2336897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167" y="898620"/>
            <a:ext cx="8857376" cy="5060760"/>
          </a:xfrm>
        </p:spPr>
        <p:txBody>
          <a:bodyPr>
            <a:normAutofit/>
          </a:bodyPr>
          <a:lstStyle/>
          <a:p>
            <a:pPr algn="l"/>
            <a:r>
              <a:rPr lang="en-GB" dirty="0"/>
              <a:t>This personal relationship with Jesus is experienced </a:t>
            </a:r>
            <a:r>
              <a:rPr lang="en-GB" b="1" dirty="0"/>
              <a:t>by the work of the Holy Spirit. </a:t>
            </a:r>
            <a:r>
              <a:rPr lang="en-GB" dirty="0"/>
              <a:t/>
            </a:r>
            <a:br>
              <a:rPr lang="en-GB" dirty="0"/>
            </a:br>
            <a:r>
              <a:rPr lang="en-GB" dirty="0"/>
              <a:t/>
            </a:r>
            <a:br>
              <a:rPr lang="en-GB" dirty="0"/>
            </a:br>
            <a:r>
              <a:rPr lang="en-GB" b="1" dirty="0"/>
              <a:t>The goal of evangelisation </a:t>
            </a:r>
            <a:r>
              <a:rPr lang="en-GB" dirty="0"/>
              <a:t>is to bring people to the Father, through Christ, in the Holy Spirit. (</a:t>
            </a:r>
            <a:r>
              <a:rPr lang="en-GB" dirty="0" err="1"/>
              <a:t>Eph</a:t>
            </a:r>
            <a:r>
              <a:rPr lang="en-GB" dirty="0"/>
              <a:t> 2:18)</a:t>
            </a:r>
            <a:br>
              <a:rPr lang="en-GB" dirty="0"/>
            </a:br>
            <a:r>
              <a:rPr lang="en-GB" dirty="0"/>
              <a:t/>
            </a:r>
            <a:br>
              <a:rPr lang="en-GB" dirty="0"/>
            </a:br>
            <a:r>
              <a:rPr lang="en-GB" dirty="0"/>
              <a:t>P. 53</a:t>
            </a:r>
          </a:p>
        </p:txBody>
      </p:sp>
      <p:pic>
        <p:nvPicPr>
          <p:cNvPr id="4" name="Picture 3" descr="A blurry photo of a person&#10;&#10;Description automatically generated">
            <a:extLst>
              <a:ext uri="{FF2B5EF4-FFF2-40B4-BE49-F238E27FC236}">
                <a16:creationId xmlns:a16="http://schemas.microsoft.com/office/drawing/2014/main" xmlns="" id="{C159CFE4-51CA-46AD-B49C-4282B4CC2EE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737610" y="263766"/>
            <a:ext cx="4994910" cy="5996563"/>
          </a:xfrm>
          <a:prstGeom prst="rect">
            <a:avLst/>
          </a:prstGeom>
          <a:ln>
            <a:noFill/>
          </a:ln>
          <a:effectLst>
            <a:softEdge rad="112500"/>
          </a:effectLst>
        </p:spPr>
      </p:pic>
    </p:spTree>
    <p:extLst>
      <p:ext uri="{BB962C8B-B14F-4D97-AF65-F5344CB8AC3E}">
        <p14:creationId xmlns:p14="http://schemas.microsoft.com/office/powerpoint/2010/main" val="2836236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4398030"/>
          </a:xfrm>
        </p:spPr>
        <p:txBody>
          <a:bodyPr>
            <a:normAutofit/>
          </a:bodyPr>
          <a:lstStyle/>
          <a:p>
            <a:pPr algn="l"/>
            <a:r>
              <a:rPr lang="en-GB" dirty="0"/>
              <a:t>We can’t successfully help others enter into a relationship with Jesus unless we ourselves are already in a personal relationship with Him.</a:t>
            </a:r>
            <a:br>
              <a:rPr lang="en-GB" dirty="0"/>
            </a:br>
            <a:r>
              <a:rPr lang="en-GB" dirty="0"/>
              <a:t/>
            </a:r>
            <a:br>
              <a:rPr lang="en-GB" dirty="0"/>
            </a:br>
            <a:r>
              <a:rPr lang="en-GB" dirty="0"/>
              <a:t>P.53</a:t>
            </a:r>
          </a:p>
        </p:txBody>
      </p:sp>
      <p:pic>
        <p:nvPicPr>
          <p:cNvPr id="4" name="Picture 3" descr="A person standing in front of a mirror posing for the camera&#10;&#10;Description automatically generated">
            <a:extLst>
              <a:ext uri="{FF2B5EF4-FFF2-40B4-BE49-F238E27FC236}">
                <a16:creationId xmlns:a16="http://schemas.microsoft.com/office/drawing/2014/main" xmlns="" id="{02914B1B-9541-4AFC-BA7D-4D2C197D3E4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541395" y="153175"/>
            <a:ext cx="5109210" cy="6188815"/>
          </a:xfrm>
          <a:prstGeom prst="rect">
            <a:avLst/>
          </a:prstGeom>
          <a:ln>
            <a:noFill/>
          </a:ln>
          <a:effectLst>
            <a:softEdge rad="112500"/>
          </a:effectLst>
        </p:spPr>
      </p:pic>
    </p:spTree>
    <p:extLst>
      <p:ext uri="{BB962C8B-B14F-4D97-AF65-F5344CB8AC3E}">
        <p14:creationId xmlns:p14="http://schemas.microsoft.com/office/powerpoint/2010/main" val="101499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253705" y="1257132"/>
            <a:ext cx="5578892" cy="4985980"/>
          </a:xfrm>
          <a:prstGeom prst="rect">
            <a:avLst/>
          </a:prstGeom>
          <a:noFill/>
        </p:spPr>
        <p:txBody>
          <a:bodyPr wrap="square" rtlCol="0">
            <a:spAutoFit/>
          </a:bodyPr>
          <a:lstStyle/>
          <a:p>
            <a:pPr marL="342900" indent="-342900">
              <a:spcAft>
                <a:spcPts val="2400"/>
              </a:spcAft>
              <a:buAutoNum type="arabicPeriod"/>
            </a:pPr>
            <a:r>
              <a:rPr lang="en-US" sz="2400" dirty="0">
                <a:latin typeface="Candara"/>
                <a:cs typeface="Candara"/>
              </a:rPr>
              <a:t>The </a:t>
            </a:r>
            <a:r>
              <a:rPr lang="en-US" sz="2400" b="1" i="1" dirty="0">
                <a:solidFill>
                  <a:schemeClr val="accent2">
                    <a:lumMod val="75000"/>
                  </a:schemeClr>
                </a:solidFill>
                <a:latin typeface="Candara"/>
                <a:cs typeface="Candara"/>
              </a:rPr>
              <a:t>personal interior journey </a:t>
            </a:r>
            <a:r>
              <a:rPr lang="en-US" sz="2400" dirty="0">
                <a:latin typeface="Candara"/>
                <a:cs typeface="Candara"/>
              </a:rPr>
              <a:t>of a lived relationship with Christ which </a:t>
            </a:r>
            <a:r>
              <a:rPr lang="en-US" sz="2400" b="1" dirty="0">
                <a:solidFill>
                  <a:schemeClr val="accent1"/>
                </a:solidFill>
                <a:latin typeface="Candara"/>
                <a:cs typeface="Candara"/>
              </a:rPr>
              <a:t>results</a:t>
            </a:r>
            <a:r>
              <a:rPr lang="en-US" sz="2400" dirty="0">
                <a:solidFill>
                  <a:schemeClr val="accent1"/>
                </a:solidFill>
                <a:latin typeface="Candara"/>
                <a:cs typeface="Candara"/>
              </a:rPr>
              <a:t> </a:t>
            </a:r>
            <a:r>
              <a:rPr lang="en-US" sz="2400" dirty="0">
                <a:latin typeface="Candara"/>
                <a:cs typeface="Candara"/>
              </a:rPr>
              <a:t>in intentional discipleship. </a:t>
            </a:r>
          </a:p>
          <a:p>
            <a:pPr marL="342900" indent="-342900">
              <a:spcAft>
                <a:spcPts val="2400"/>
              </a:spcAft>
              <a:buAutoNum type="arabicPeriod"/>
            </a:pPr>
            <a:r>
              <a:rPr lang="en-US" sz="2400" dirty="0">
                <a:latin typeface="Candara"/>
                <a:cs typeface="Candara"/>
              </a:rPr>
              <a:t>The ecclesial </a:t>
            </a:r>
            <a:r>
              <a:rPr lang="en-US" sz="2400" b="1" i="1" dirty="0">
                <a:solidFill>
                  <a:schemeClr val="accent2">
                    <a:lumMod val="75000"/>
                  </a:schemeClr>
                </a:solidFill>
                <a:latin typeface="Candara"/>
                <a:cs typeface="Candara"/>
              </a:rPr>
              <a:t>journey</a:t>
            </a:r>
            <a:r>
              <a:rPr lang="en-US" sz="2400" b="1" dirty="0">
                <a:solidFill>
                  <a:schemeClr val="accent2">
                    <a:lumMod val="75000"/>
                  </a:schemeClr>
                </a:solidFill>
                <a:latin typeface="Candara"/>
                <a:cs typeface="Candara"/>
              </a:rPr>
              <a:t> </a:t>
            </a:r>
            <a:r>
              <a:rPr lang="en-US" sz="2400" b="1" i="1" dirty="0">
                <a:solidFill>
                  <a:schemeClr val="accent2">
                    <a:lumMod val="75000"/>
                  </a:schemeClr>
                </a:solidFill>
                <a:latin typeface="Candara"/>
                <a:cs typeface="Candara"/>
              </a:rPr>
              <a:t>into the Church </a:t>
            </a:r>
            <a:r>
              <a:rPr lang="en-US" sz="2400" dirty="0">
                <a:latin typeface="Candara"/>
                <a:cs typeface="Candara"/>
              </a:rPr>
              <a:t>through reception of the </a:t>
            </a:r>
            <a:r>
              <a:rPr lang="en-US" sz="2400" b="1" dirty="0">
                <a:solidFill>
                  <a:schemeClr val="accent1"/>
                </a:solidFill>
                <a:latin typeface="Candara"/>
                <a:cs typeface="Candara"/>
              </a:rPr>
              <a:t>sacraments of initiation.</a:t>
            </a:r>
          </a:p>
          <a:p>
            <a:pPr marL="342900" indent="-342900">
              <a:spcAft>
                <a:spcPts val="2400"/>
              </a:spcAft>
              <a:buAutoNum type="arabicPeriod"/>
            </a:pPr>
            <a:r>
              <a:rPr lang="en-US" sz="2400" dirty="0">
                <a:latin typeface="Candara"/>
                <a:cs typeface="Candara"/>
              </a:rPr>
              <a:t>The journey of </a:t>
            </a:r>
            <a:r>
              <a:rPr lang="en-US" sz="2400" b="1" i="1" dirty="0">
                <a:solidFill>
                  <a:schemeClr val="accent2">
                    <a:lumMod val="75000"/>
                  </a:schemeClr>
                </a:solidFill>
                <a:latin typeface="Candara"/>
                <a:cs typeface="Candara"/>
              </a:rPr>
              <a:t>active practice </a:t>
            </a:r>
            <a:r>
              <a:rPr lang="en-US" sz="2400" dirty="0">
                <a:latin typeface="Candara"/>
                <a:cs typeface="Candara"/>
              </a:rPr>
              <a:t>– receiving</a:t>
            </a:r>
            <a:r>
              <a:rPr lang="en-US" sz="2400" b="1" i="1" dirty="0">
                <a:solidFill>
                  <a:schemeClr val="accent2">
                    <a:lumMod val="75000"/>
                  </a:schemeClr>
                </a:solidFill>
                <a:latin typeface="Candara"/>
                <a:cs typeface="Candara"/>
              </a:rPr>
              <a:t> </a:t>
            </a:r>
            <a:r>
              <a:rPr lang="en-US" sz="2400" dirty="0">
                <a:latin typeface="Candara"/>
                <a:cs typeface="Candara"/>
              </a:rPr>
              <a:t>the sacraments, attending Mass, and participating in the life and </a:t>
            </a:r>
            <a:r>
              <a:rPr lang="en-US" sz="2400" b="1" dirty="0">
                <a:solidFill>
                  <a:srgbClr val="00B050"/>
                </a:solidFill>
                <a:latin typeface="Candara"/>
                <a:cs typeface="Candara"/>
              </a:rPr>
              <a:t>mission</a:t>
            </a:r>
            <a:r>
              <a:rPr lang="en-US" sz="2400" dirty="0">
                <a:solidFill>
                  <a:srgbClr val="00B050"/>
                </a:solidFill>
                <a:latin typeface="Candara"/>
                <a:cs typeface="Candara"/>
              </a:rPr>
              <a:t> </a:t>
            </a:r>
            <a:r>
              <a:rPr lang="en-US" sz="2400" dirty="0">
                <a:latin typeface="Candara"/>
                <a:cs typeface="Candara"/>
              </a:rPr>
              <a:t>of the Christian community. </a:t>
            </a:r>
          </a:p>
          <a:p>
            <a:endParaRPr lang="en-US" dirty="0"/>
          </a:p>
        </p:txBody>
      </p:sp>
      <p:pic>
        <p:nvPicPr>
          <p:cNvPr id="7" name="Picture 6"/>
          <p:cNvPicPr>
            <a:picLocks noChangeAspect="1"/>
          </p:cNvPicPr>
          <p:nvPr/>
        </p:nvPicPr>
        <p:blipFill>
          <a:blip r:embed="rId3">
            <a:clrChange>
              <a:clrFrom>
                <a:srgbClr val="000000"/>
              </a:clrFrom>
              <a:clrTo>
                <a:srgbClr val="000000">
                  <a:alpha val="0"/>
                </a:srgbClr>
              </a:clrTo>
            </a:clrChange>
            <a:duotone>
              <a:schemeClr val="tx2">
                <a:lumMod val="40000"/>
                <a:lumOff val="60000"/>
              </a:schemeClr>
              <a:srgbClr val="FFF1C1"/>
            </a:duotone>
          </a:blip>
          <a:stretch>
            <a:fillRect/>
          </a:stretch>
        </p:blipFill>
        <p:spPr>
          <a:xfrm rot="18657500" flipV="1">
            <a:off x="7682219" y="1294710"/>
            <a:ext cx="1334113" cy="1487737"/>
          </a:xfrm>
          <a:prstGeom prst="rect">
            <a:avLst/>
          </a:prstGeom>
          <a:noFill/>
          <a:scene3d>
            <a:camera prst="orthographicFront">
              <a:rot lat="0" lon="20699996" rev="0"/>
            </a:camera>
            <a:lightRig rig="threePt" dir="t"/>
          </a:scene3d>
        </p:spPr>
      </p:pic>
      <p:sp>
        <p:nvSpPr>
          <p:cNvPr id="8" name="TextBox 7"/>
          <p:cNvSpPr txBox="1"/>
          <p:nvPr/>
        </p:nvSpPr>
        <p:spPr>
          <a:xfrm>
            <a:off x="1511803" y="426800"/>
            <a:ext cx="4203700" cy="523220"/>
          </a:xfrm>
          <a:prstGeom prst="rect">
            <a:avLst/>
          </a:prstGeom>
          <a:noFill/>
        </p:spPr>
        <p:txBody>
          <a:bodyPr wrap="square" rtlCol="0">
            <a:spAutoFit/>
          </a:bodyPr>
          <a:lstStyle/>
          <a:p>
            <a:r>
              <a:rPr lang="en-US" sz="2800" dirty="0">
                <a:latin typeface="Georgia"/>
                <a:cs typeface="Georgia"/>
              </a:rPr>
              <a:t>three spiritual journeys</a:t>
            </a:r>
          </a:p>
        </p:txBody>
      </p:sp>
      <p:sp>
        <p:nvSpPr>
          <p:cNvPr id="9" name="Rectangle 8"/>
          <p:cNvSpPr/>
          <p:nvPr/>
        </p:nvSpPr>
        <p:spPr>
          <a:xfrm>
            <a:off x="1485529" y="453460"/>
            <a:ext cx="4203700" cy="469900"/>
          </a:xfrm>
          <a:prstGeom prst="rect">
            <a:avLst/>
          </a:prstGeom>
          <a:solidFill>
            <a:schemeClr val="accent2">
              <a:lumMod val="50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84277" y="866663"/>
            <a:ext cx="946491" cy="94649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b="1" dirty="0">
              <a:effectLst>
                <a:outerShdw blurRad="50800" dist="38100" dir="2700000">
                  <a:srgbClr val="000000">
                    <a:alpha val="43000"/>
                  </a:srgbClr>
                </a:outerShdw>
              </a:effectLst>
              <a:latin typeface="Book Antiqua"/>
              <a:cs typeface="Book Antiqua"/>
            </a:endParaRPr>
          </a:p>
        </p:txBody>
      </p:sp>
      <p:sp>
        <p:nvSpPr>
          <p:cNvPr id="11" name="TextBox 10"/>
          <p:cNvSpPr txBox="1"/>
          <p:nvPr/>
        </p:nvSpPr>
        <p:spPr>
          <a:xfrm>
            <a:off x="7040755" y="750832"/>
            <a:ext cx="442023" cy="1015663"/>
          </a:xfrm>
          <a:prstGeom prst="rect">
            <a:avLst/>
          </a:prstGeom>
          <a:noFill/>
        </p:spPr>
        <p:txBody>
          <a:bodyPr wrap="none" rtlCol="0">
            <a:spAutoFit/>
          </a:bodyPr>
          <a:lstStyle/>
          <a:p>
            <a:r>
              <a:rPr lang="en-US" sz="6000" b="1" dirty="0">
                <a:solidFill>
                  <a:schemeClr val="bg2"/>
                </a:solidFill>
                <a:latin typeface="Candara"/>
                <a:cs typeface="Candara"/>
              </a:rPr>
              <a:t>1</a:t>
            </a:r>
          </a:p>
        </p:txBody>
      </p:sp>
      <p:sp>
        <p:nvSpPr>
          <p:cNvPr id="12" name="Oval 11"/>
          <p:cNvSpPr/>
          <p:nvPr/>
        </p:nvSpPr>
        <p:spPr>
          <a:xfrm>
            <a:off x="7868807" y="865132"/>
            <a:ext cx="946491" cy="94649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b="1" dirty="0">
              <a:effectLst>
                <a:outerShdw blurRad="50800" dist="38100" dir="2700000">
                  <a:srgbClr val="000000">
                    <a:alpha val="43000"/>
                  </a:srgbClr>
                </a:outerShdw>
              </a:effectLst>
              <a:latin typeface="Book Antiqua"/>
              <a:cs typeface="Book Antiqua"/>
            </a:endParaRPr>
          </a:p>
        </p:txBody>
      </p:sp>
      <p:sp>
        <p:nvSpPr>
          <p:cNvPr id="13" name="TextBox 12"/>
          <p:cNvSpPr txBox="1"/>
          <p:nvPr/>
        </p:nvSpPr>
        <p:spPr>
          <a:xfrm>
            <a:off x="8125285" y="749301"/>
            <a:ext cx="553607" cy="1015663"/>
          </a:xfrm>
          <a:prstGeom prst="rect">
            <a:avLst/>
          </a:prstGeom>
          <a:noFill/>
        </p:spPr>
        <p:txBody>
          <a:bodyPr wrap="none" rtlCol="0">
            <a:spAutoFit/>
          </a:bodyPr>
          <a:lstStyle/>
          <a:p>
            <a:r>
              <a:rPr lang="en-US" sz="6000" b="1" dirty="0">
                <a:solidFill>
                  <a:schemeClr val="bg2"/>
                </a:solidFill>
                <a:latin typeface="Candara"/>
                <a:cs typeface="Candara"/>
              </a:rPr>
              <a:t>2</a:t>
            </a:r>
          </a:p>
        </p:txBody>
      </p:sp>
      <p:sp>
        <p:nvSpPr>
          <p:cNvPr id="14" name="Oval 13"/>
          <p:cNvSpPr/>
          <p:nvPr/>
        </p:nvSpPr>
        <p:spPr>
          <a:xfrm>
            <a:off x="8950279" y="867741"/>
            <a:ext cx="946491" cy="94649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b="1" dirty="0">
              <a:effectLst>
                <a:outerShdw blurRad="50800" dist="38100" dir="2700000">
                  <a:srgbClr val="000000">
                    <a:alpha val="43000"/>
                  </a:srgbClr>
                </a:outerShdw>
              </a:effectLst>
              <a:latin typeface="Book Antiqua"/>
              <a:cs typeface="Book Antiqua"/>
            </a:endParaRPr>
          </a:p>
        </p:txBody>
      </p:sp>
      <p:sp>
        <p:nvSpPr>
          <p:cNvPr id="15" name="TextBox 14"/>
          <p:cNvSpPr txBox="1"/>
          <p:nvPr/>
        </p:nvSpPr>
        <p:spPr>
          <a:xfrm>
            <a:off x="9206756" y="688410"/>
            <a:ext cx="546844" cy="1015663"/>
          </a:xfrm>
          <a:prstGeom prst="rect">
            <a:avLst/>
          </a:prstGeom>
          <a:noFill/>
        </p:spPr>
        <p:txBody>
          <a:bodyPr wrap="none" rtlCol="0">
            <a:spAutoFit/>
          </a:bodyPr>
          <a:lstStyle/>
          <a:p>
            <a:r>
              <a:rPr lang="en-US" sz="6000" b="1" dirty="0">
                <a:solidFill>
                  <a:schemeClr val="bg2"/>
                </a:solidFill>
                <a:latin typeface="Candara"/>
                <a:cs typeface="Candara"/>
              </a:rPr>
              <a:t>3</a:t>
            </a:r>
          </a:p>
        </p:txBody>
      </p:sp>
      <p:pic>
        <p:nvPicPr>
          <p:cNvPr id="16" name="Picture 15"/>
          <p:cNvPicPr>
            <a:picLocks noChangeAspect="1"/>
          </p:cNvPicPr>
          <p:nvPr/>
        </p:nvPicPr>
        <p:blipFill>
          <a:blip r:embed="rId3">
            <a:clrChange>
              <a:clrFrom>
                <a:srgbClr val="000000"/>
              </a:clrFrom>
              <a:clrTo>
                <a:srgbClr val="000000">
                  <a:alpha val="0"/>
                </a:srgbClr>
              </a:clrTo>
            </a:clrChange>
            <a:duotone>
              <a:schemeClr val="tx2">
                <a:lumMod val="40000"/>
                <a:lumOff val="60000"/>
              </a:schemeClr>
              <a:srgbClr val="FFF1C1"/>
            </a:duotone>
          </a:blip>
          <a:stretch>
            <a:fillRect/>
          </a:stretch>
        </p:blipFill>
        <p:spPr>
          <a:xfrm rot="8060489" flipV="1">
            <a:off x="7630460" y="-45368"/>
            <a:ext cx="1334113" cy="1487737"/>
          </a:xfrm>
          <a:prstGeom prst="rect">
            <a:avLst/>
          </a:prstGeom>
          <a:noFill/>
          <a:scene3d>
            <a:camera prst="orthographicFront">
              <a:rot lat="0" lon="20699996" rev="0"/>
            </a:camera>
            <a:lightRig rig="threePt" dir="t"/>
          </a:scene3d>
        </p:spPr>
      </p:pic>
      <p:sp>
        <p:nvSpPr>
          <p:cNvPr id="17" name="Oval 16"/>
          <p:cNvSpPr/>
          <p:nvPr/>
        </p:nvSpPr>
        <p:spPr>
          <a:xfrm>
            <a:off x="6692568" y="3644309"/>
            <a:ext cx="946491" cy="94649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b="1" dirty="0">
              <a:effectLst>
                <a:outerShdw blurRad="50800" dist="38100" dir="2700000">
                  <a:srgbClr val="000000">
                    <a:alpha val="43000"/>
                  </a:srgbClr>
                </a:outerShdw>
              </a:effectLst>
              <a:latin typeface="Book Antiqua"/>
              <a:cs typeface="Book Antiqua"/>
            </a:endParaRPr>
          </a:p>
        </p:txBody>
      </p:sp>
      <p:sp>
        <p:nvSpPr>
          <p:cNvPr id="18" name="TextBox 17"/>
          <p:cNvSpPr txBox="1"/>
          <p:nvPr/>
        </p:nvSpPr>
        <p:spPr>
          <a:xfrm>
            <a:off x="6949046" y="3528478"/>
            <a:ext cx="553607" cy="1015663"/>
          </a:xfrm>
          <a:prstGeom prst="rect">
            <a:avLst/>
          </a:prstGeom>
          <a:noFill/>
        </p:spPr>
        <p:txBody>
          <a:bodyPr wrap="none" rtlCol="0">
            <a:spAutoFit/>
          </a:bodyPr>
          <a:lstStyle/>
          <a:p>
            <a:r>
              <a:rPr lang="en-US" sz="6000" b="1" dirty="0">
                <a:solidFill>
                  <a:schemeClr val="bg2"/>
                </a:solidFill>
                <a:latin typeface="Candara"/>
                <a:cs typeface="Candara"/>
              </a:rPr>
              <a:t>2</a:t>
            </a:r>
          </a:p>
        </p:txBody>
      </p:sp>
      <p:cxnSp>
        <p:nvCxnSpPr>
          <p:cNvPr id="24" name="Straight Connector 23"/>
          <p:cNvCxnSpPr/>
          <p:nvPr/>
        </p:nvCxnSpPr>
        <p:spPr>
          <a:xfrm>
            <a:off x="7767207" y="4088865"/>
            <a:ext cx="759285" cy="1588"/>
          </a:xfrm>
          <a:prstGeom prst="line">
            <a:avLst/>
          </a:prstGeom>
          <a:ln w="762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526492" y="3644309"/>
            <a:ext cx="667565" cy="442969"/>
          </a:xfrm>
          <a:prstGeom prst="straightConnector1">
            <a:avLst/>
          </a:prstGeom>
          <a:ln w="7620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8526492" y="4088866"/>
            <a:ext cx="667565" cy="455275"/>
          </a:xfrm>
          <a:prstGeom prst="straightConnector1">
            <a:avLst/>
          </a:prstGeom>
          <a:ln w="7620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9274469" y="3078875"/>
            <a:ext cx="946491" cy="94649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b="1" dirty="0">
              <a:effectLst>
                <a:outerShdw blurRad="50800" dist="38100" dir="2700000">
                  <a:srgbClr val="000000">
                    <a:alpha val="43000"/>
                  </a:srgbClr>
                </a:outerShdw>
              </a:effectLst>
              <a:latin typeface="Book Antiqua"/>
              <a:cs typeface="Book Antiqua"/>
            </a:endParaRPr>
          </a:p>
        </p:txBody>
      </p:sp>
      <p:sp>
        <p:nvSpPr>
          <p:cNvPr id="31" name="TextBox 30"/>
          <p:cNvSpPr txBox="1"/>
          <p:nvPr/>
        </p:nvSpPr>
        <p:spPr>
          <a:xfrm>
            <a:off x="9530947" y="2963044"/>
            <a:ext cx="442023" cy="1015663"/>
          </a:xfrm>
          <a:prstGeom prst="rect">
            <a:avLst/>
          </a:prstGeom>
          <a:noFill/>
        </p:spPr>
        <p:txBody>
          <a:bodyPr wrap="none" rtlCol="0">
            <a:spAutoFit/>
          </a:bodyPr>
          <a:lstStyle/>
          <a:p>
            <a:r>
              <a:rPr lang="en-US" sz="6000" b="1" dirty="0">
                <a:solidFill>
                  <a:schemeClr val="bg2"/>
                </a:solidFill>
                <a:latin typeface="Candara"/>
                <a:cs typeface="Candara"/>
              </a:rPr>
              <a:t>1</a:t>
            </a:r>
          </a:p>
        </p:txBody>
      </p:sp>
      <p:sp>
        <p:nvSpPr>
          <p:cNvPr id="32" name="Oval 31"/>
          <p:cNvSpPr/>
          <p:nvPr/>
        </p:nvSpPr>
        <p:spPr>
          <a:xfrm>
            <a:off x="9232157" y="4279140"/>
            <a:ext cx="946491" cy="94649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b="1" dirty="0">
              <a:effectLst>
                <a:outerShdw blurRad="50800" dist="38100" dir="2700000">
                  <a:srgbClr val="000000">
                    <a:alpha val="43000"/>
                  </a:srgbClr>
                </a:outerShdw>
              </a:effectLst>
              <a:latin typeface="Book Antiqua"/>
              <a:cs typeface="Book Antiqua"/>
            </a:endParaRPr>
          </a:p>
        </p:txBody>
      </p:sp>
      <p:sp>
        <p:nvSpPr>
          <p:cNvPr id="33" name="TextBox 32"/>
          <p:cNvSpPr txBox="1"/>
          <p:nvPr/>
        </p:nvSpPr>
        <p:spPr>
          <a:xfrm>
            <a:off x="9501334" y="4036309"/>
            <a:ext cx="546844" cy="1015663"/>
          </a:xfrm>
          <a:prstGeom prst="rect">
            <a:avLst/>
          </a:prstGeom>
          <a:noFill/>
        </p:spPr>
        <p:txBody>
          <a:bodyPr wrap="none" rtlCol="0">
            <a:spAutoFit/>
          </a:bodyPr>
          <a:lstStyle/>
          <a:p>
            <a:r>
              <a:rPr lang="en-US" sz="6000" b="1" dirty="0">
                <a:solidFill>
                  <a:schemeClr val="bg2"/>
                </a:solidFill>
                <a:latin typeface="Candara"/>
                <a:cs typeface="Candara"/>
              </a:rPr>
              <a:t>3</a:t>
            </a:r>
          </a:p>
        </p:txBody>
      </p:sp>
      <p:sp>
        <p:nvSpPr>
          <p:cNvPr id="23" name="TextBox 22"/>
          <p:cNvSpPr txBox="1"/>
          <p:nvPr/>
        </p:nvSpPr>
        <p:spPr>
          <a:xfrm>
            <a:off x="7756652" y="5753100"/>
            <a:ext cx="3317748" cy="369332"/>
          </a:xfrm>
          <a:prstGeom prst="rect">
            <a:avLst/>
          </a:prstGeom>
          <a:noFill/>
        </p:spPr>
        <p:txBody>
          <a:bodyPr wrap="square" rtlCol="0">
            <a:spAutoFit/>
          </a:bodyPr>
          <a:lstStyle/>
          <a:p>
            <a:r>
              <a:rPr lang="en-US" i="1" dirty="0">
                <a:solidFill>
                  <a:schemeClr val="bg1">
                    <a:lumMod val="50000"/>
                  </a:schemeClr>
                </a:solidFill>
                <a:latin typeface="Georgia"/>
                <a:cs typeface="Georgia"/>
              </a:rPr>
              <a:t>+ many more variations…</a:t>
            </a:r>
          </a:p>
        </p:txBody>
      </p:sp>
      <p:sp>
        <p:nvSpPr>
          <p:cNvPr id="25" name="Rectangle 24"/>
          <p:cNvSpPr/>
          <p:nvPr/>
        </p:nvSpPr>
        <p:spPr>
          <a:xfrm>
            <a:off x="1627627" y="6299885"/>
            <a:ext cx="2831048" cy="276999"/>
          </a:xfrm>
          <a:prstGeom prst="rect">
            <a:avLst/>
          </a:prstGeom>
        </p:spPr>
        <p:txBody>
          <a:bodyPr wrap="none">
            <a:spAutoFit/>
          </a:bodyPr>
          <a:lstStyle/>
          <a:p>
            <a:r>
              <a:rPr lang="en-US" sz="1200" dirty="0">
                <a:solidFill>
                  <a:schemeClr val="bg1">
                    <a:lumMod val="50000"/>
                  </a:schemeClr>
                </a:solidFill>
                <a:latin typeface="Candara"/>
                <a:cs typeface="Candara"/>
              </a:rPr>
              <a:t>Weddell, </a:t>
            </a:r>
            <a:r>
              <a:rPr lang="en-US" sz="1200" i="1" dirty="0">
                <a:solidFill>
                  <a:schemeClr val="bg1">
                    <a:lumMod val="50000"/>
                  </a:schemeClr>
                </a:solidFill>
                <a:latin typeface="Candara"/>
                <a:cs typeface="Candara"/>
              </a:rPr>
              <a:t>Forming Intentional Disciples</a:t>
            </a:r>
            <a:r>
              <a:rPr lang="en-US" sz="1200" dirty="0">
                <a:solidFill>
                  <a:schemeClr val="bg1">
                    <a:lumMod val="50000"/>
                  </a:schemeClr>
                </a:solidFill>
                <a:latin typeface="Candara"/>
                <a:cs typeface="Candara"/>
              </a:rPr>
              <a:t>, 54</a:t>
            </a:r>
            <a:endParaRPr lang="en-US" dirty="0">
              <a:solidFill>
                <a:schemeClr val="bg1">
                  <a:lumMod val="50000"/>
                </a:schemeClr>
              </a:solidFill>
              <a:latin typeface="Candara"/>
              <a:cs typeface="Candar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0413" y="593419"/>
            <a:ext cx="9645941" cy="5438265"/>
          </a:xfrm>
        </p:spPr>
        <p:txBody>
          <a:bodyPr>
            <a:normAutofit/>
          </a:bodyPr>
          <a:lstStyle/>
          <a:p>
            <a:pPr algn="l"/>
            <a:r>
              <a:rPr lang="en-GB" sz="3200"/>
              <a:t>These three journeys are often separate in Catholics (see p.54), eg. for us to be a member of the church merely means to go to Mass, but does not necessarily mean having a personal spiritual relationship with Jesus.  However these 3 journeys should be connected to one another. (p.54)</a:t>
            </a:r>
            <a:br>
              <a:rPr lang="en-GB" sz="3200"/>
            </a:br>
            <a:r>
              <a:rPr lang="en-GB" sz="3200"/>
              <a:t/>
            </a:r>
            <a:br>
              <a:rPr lang="en-GB" sz="3200"/>
            </a:br>
            <a:r>
              <a:rPr lang="en-GB" sz="3200"/>
              <a:t>Often those doing the 2</a:t>
            </a:r>
            <a:r>
              <a:rPr lang="en-GB" sz="3200" baseline="30000"/>
              <a:t>nd</a:t>
            </a:r>
            <a:r>
              <a:rPr lang="en-GB" sz="3200"/>
              <a:t> and 3</a:t>
            </a:r>
            <a:r>
              <a:rPr lang="en-GB" sz="3200" baseline="30000"/>
              <a:t>rd</a:t>
            </a:r>
            <a:r>
              <a:rPr lang="en-GB" sz="3200"/>
              <a:t> journeys don’t look for personal relationship with Jesus (1</a:t>
            </a:r>
            <a:r>
              <a:rPr lang="en-GB" sz="3200" baseline="30000"/>
              <a:t>st</a:t>
            </a:r>
            <a:r>
              <a:rPr lang="en-GB" sz="3200"/>
              <a:t> journey)/ Personal discipleship is often regarded as an optional extra for the exceptionally pious.</a:t>
            </a:r>
            <a:endParaRPr lang="en-GB" sz="3200" dirty="0"/>
          </a:p>
        </p:txBody>
      </p:sp>
    </p:spTree>
    <p:extLst>
      <p:ext uri="{BB962C8B-B14F-4D97-AF65-F5344CB8AC3E}">
        <p14:creationId xmlns:p14="http://schemas.microsoft.com/office/powerpoint/2010/main" val="1873503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5880" y="74645"/>
            <a:ext cx="4318549" cy="6699380"/>
          </a:xfrm>
        </p:spPr>
        <p:txBody>
          <a:bodyPr anchor="b">
            <a:normAutofit fontScale="90000"/>
          </a:bodyPr>
          <a:lstStyle/>
          <a:p>
            <a:r>
              <a:rPr lang="en-US" dirty="0"/>
              <a:t>Basis of the book</a:t>
            </a:r>
            <a:br>
              <a:rPr lang="en-US" dirty="0"/>
            </a:br>
            <a:r>
              <a:rPr lang="en-US" u="sng" dirty="0"/>
              <a:t/>
            </a:r>
            <a:br>
              <a:rPr lang="en-US" u="sng" dirty="0"/>
            </a:br>
            <a:r>
              <a:rPr lang="en-US" sz="2400" dirty="0"/>
              <a:t>- The experience of tens of thousands of Catholics who were actively involved in Churches (</a:t>
            </a:r>
            <a:r>
              <a:rPr lang="en-US" sz="2400" i="1" dirty="0"/>
              <a:t>living Catholicism</a:t>
            </a:r>
            <a:r>
              <a:rPr lang="en-US" sz="2400" dirty="0"/>
              <a:t>)</a:t>
            </a:r>
            <a:br>
              <a:rPr lang="en-US" sz="2400" dirty="0"/>
            </a:br>
            <a:r>
              <a:rPr lang="en-US" sz="2400" dirty="0"/>
              <a:t/>
            </a:r>
            <a:br>
              <a:rPr lang="en-US" sz="2400" dirty="0"/>
            </a:br>
            <a:r>
              <a:rPr lang="en-US" sz="2400" dirty="0"/>
              <a:t>- 1600 parish and Diocesan leaders who shared their experience of struggle and hard-won wisdom</a:t>
            </a:r>
            <a:br>
              <a:rPr lang="en-US" sz="2400" dirty="0"/>
            </a:br>
            <a:r>
              <a:rPr lang="en-US" sz="2400" dirty="0"/>
              <a:t/>
            </a:r>
            <a:br>
              <a:rPr lang="en-US" sz="2400" dirty="0"/>
            </a:br>
            <a:r>
              <a:rPr lang="en-US" sz="2400" dirty="0"/>
              <a:t>- the experiences of the Catherine of Siena Institute (US) staff, teachers, collaborators in working with people who are actively involved in discipleship training and apostolate</a:t>
            </a:r>
            <a:br>
              <a:rPr lang="en-US" sz="2400" dirty="0"/>
            </a:br>
            <a:r>
              <a:rPr lang="en-US" dirty="0"/>
              <a:t/>
            </a:r>
            <a:br>
              <a:rPr lang="en-US" dirty="0"/>
            </a:br>
            <a:r>
              <a:rPr lang="en-US" dirty="0"/>
              <a:t/>
            </a:r>
            <a:br>
              <a:rPr lang="en-US" dirty="0"/>
            </a:br>
            <a:endParaRPr lang="en-US" dirty="0"/>
          </a:p>
        </p:txBody>
      </p:sp>
      <p:pic>
        <p:nvPicPr>
          <p:cNvPr id="3" name="Picture 2">
            <a:extLst>
              <a:ext uri="{FF2B5EF4-FFF2-40B4-BE49-F238E27FC236}">
                <a16:creationId xmlns:a16="http://schemas.microsoft.com/office/drawing/2014/main" xmlns="" id="{7C0A450D-2693-44DD-AF5D-D6624CECA981}"/>
              </a:ext>
            </a:extLst>
          </p:cNvPr>
          <p:cNvPicPr>
            <a:picLocks noChangeAspect="1"/>
          </p:cNvPicPr>
          <p:nvPr/>
        </p:nvPicPr>
        <p:blipFill rotWithShape="1">
          <a:blip r:embed="rId2"/>
          <a:srcRect l="3685" r="25648" b="-1"/>
          <a:stretch/>
        </p:blipFill>
        <p:spPr>
          <a:xfrm>
            <a:off x="20" y="10"/>
            <a:ext cx="7315180" cy="6857990"/>
          </a:xfrm>
          <a:prstGeom prst="rect">
            <a:avLst/>
          </a:prstGeom>
          <a:noFill/>
        </p:spPr>
      </p:pic>
    </p:spTree>
    <p:extLst>
      <p:ext uri="{BB962C8B-B14F-4D97-AF65-F5344CB8AC3E}">
        <p14:creationId xmlns:p14="http://schemas.microsoft.com/office/powerpoint/2010/main" val="58045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788" y="1051089"/>
            <a:ext cx="8229600" cy="3466852"/>
          </a:xfrm>
        </p:spPr>
        <p:txBody>
          <a:bodyPr>
            <a:normAutofit fontScale="90000"/>
          </a:bodyPr>
          <a:lstStyle/>
          <a:p>
            <a:pPr algn="l"/>
            <a:r>
              <a:rPr lang="en-GB" sz="3200" dirty="0"/>
              <a:t>Since our interior journey of discipleship (journey 1) is often neglected</a:t>
            </a:r>
            <a:br>
              <a:rPr lang="en-GB" sz="3200" dirty="0"/>
            </a:br>
            <a:r>
              <a:rPr lang="en-GB" sz="3200" dirty="0"/>
              <a:t/>
            </a:r>
            <a:br>
              <a:rPr lang="en-GB" sz="3200" dirty="0"/>
            </a:br>
            <a:r>
              <a:rPr lang="en-GB" sz="3200" dirty="0"/>
              <a:t>witness of discipleship before others doesn’t often happen and is not the norm for many  Catholics.</a:t>
            </a:r>
            <a:br>
              <a:rPr lang="en-GB" sz="3200" dirty="0"/>
            </a:br>
            <a:r>
              <a:rPr lang="en-GB" sz="3200" dirty="0"/>
              <a:t/>
            </a:r>
            <a:br>
              <a:rPr lang="en-GB" sz="3200" dirty="0"/>
            </a:br>
            <a:endParaRPr lang="en-GB" sz="3200" dirty="0"/>
          </a:p>
        </p:txBody>
      </p:sp>
      <p:pic>
        <p:nvPicPr>
          <p:cNvPr id="10" name="Picture 9" descr="A group of people standing next to a person&#10;&#10;Description automatically generated">
            <a:extLst>
              <a:ext uri="{FF2B5EF4-FFF2-40B4-BE49-F238E27FC236}">
                <a16:creationId xmlns:a16="http://schemas.microsoft.com/office/drawing/2014/main" xmlns="" id="{ABC82AE0-BDC7-4242-9CF7-F1C63D45B789}"/>
              </a:ext>
            </a:extLst>
          </p:cNvPr>
          <p:cNvPicPr>
            <a:picLocks noChangeAspect="1"/>
          </p:cNvPicPr>
          <p:nvPr/>
        </p:nvPicPr>
        <p:blipFill rotWithShape="1">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3756" r="-1" b="2221"/>
          <a:stretch/>
        </p:blipFill>
        <p:spPr>
          <a:xfrm>
            <a:off x="6679135" y="879020"/>
            <a:ext cx="5308600" cy="4572000"/>
          </a:xfrm>
          <a:prstGeom prst="rect">
            <a:avLst/>
          </a:prstGeom>
          <a:noFill/>
        </p:spPr>
      </p:pic>
    </p:spTree>
    <p:extLst>
      <p:ext uri="{BB962C8B-B14F-4D97-AF65-F5344CB8AC3E}">
        <p14:creationId xmlns:p14="http://schemas.microsoft.com/office/powerpoint/2010/main" val="693831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3000">
              <a:srgbClr val="FFC000"/>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646647" y="330201"/>
            <a:ext cx="1329811" cy="1323439"/>
          </a:xfrm>
          <a:prstGeom prst="rect">
            <a:avLst/>
          </a:prstGeom>
          <a:noFill/>
        </p:spPr>
        <p:txBody>
          <a:bodyPr wrap="none" rtlCol="0">
            <a:spAutoFit/>
          </a:bodyPr>
          <a:lstStyle/>
          <a:p>
            <a:pPr algn="ctr"/>
            <a:r>
              <a:rPr lang="en-US" sz="4000" dirty="0">
                <a:latin typeface="Candara"/>
                <a:cs typeface="Candara"/>
              </a:rPr>
              <a:t>key</a:t>
            </a:r>
          </a:p>
          <a:p>
            <a:pPr algn="ctr"/>
            <a:r>
              <a:rPr lang="en-US" sz="4000" dirty="0">
                <a:latin typeface="Candara"/>
                <a:cs typeface="Candara"/>
              </a:rPr>
              <a:t>point</a:t>
            </a:r>
            <a:endParaRPr lang="en-US" dirty="0">
              <a:latin typeface="Candara"/>
              <a:cs typeface="Candara"/>
            </a:endParaRPr>
          </a:p>
        </p:txBody>
      </p:sp>
      <p:sp>
        <p:nvSpPr>
          <p:cNvPr id="5" name="TextBox 4"/>
          <p:cNvSpPr txBox="1"/>
          <p:nvPr/>
        </p:nvSpPr>
        <p:spPr>
          <a:xfrm>
            <a:off x="2546089" y="-901700"/>
            <a:ext cx="1727200" cy="3154710"/>
          </a:xfrm>
          <a:prstGeom prst="rect">
            <a:avLst/>
          </a:prstGeom>
          <a:noFill/>
        </p:spPr>
        <p:txBody>
          <a:bodyPr wrap="square" rtlCol="0">
            <a:spAutoFit/>
          </a:bodyPr>
          <a:lstStyle/>
          <a:p>
            <a:r>
              <a:rPr lang="en-US" sz="19900" dirty="0">
                <a:latin typeface="Bell MT"/>
                <a:cs typeface="Bell MT"/>
              </a:rPr>
              <a:t>1</a:t>
            </a:r>
          </a:p>
        </p:txBody>
      </p:sp>
      <p:sp>
        <p:nvSpPr>
          <p:cNvPr id="6" name="TextBox 5"/>
          <p:cNvSpPr txBox="1"/>
          <p:nvPr/>
        </p:nvSpPr>
        <p:spPr>
          <a:xfrm>
            <a:off x="1914088" y="1868289"/>
            <a:ext cx="8242300" cy="769441"/>
          </a:xfrm>
          <a:prstGeom prst="rect">
            <a:avLst/>
          </a:prstGeom>
          <a:noFill/>
        </p:spPr>
        <p:txBody>
          <a:bodyPr wrap="square" rtlCol="0">
            <a:spAutoFit/>
          </a:bodyPr>
          <a:lstStyle/>
          <a:p>
            <a:pPr algn="ctr"/>
            <a:r>
              <a:rPr lang="en-US" sz="4400" i="1" dirty="0">
                <a:solidFill>
                  <a:schemeClr val="accent2">
                    <a:lumMod val="75000"/>
                  </a:schemeClr>
                </a:solidFill>
                <a:latin typeface="Georgia"/>
                <a:cs typeface="Georgia"/>
              </a:rPr>
              <a:t>intentional </a:t>
            </a:r>
            <a:r>
              <a:rPr lang="en-US" sz="3600" dirty="0">
                <a:latin typeface="Georgia"/>
                <a:cs typeface="Georgia"/>
              </a:rPr>
              <a:t>discipleship</a:t>
            </a:r>
          </a:p>
        </p:txBody>
      </p:sp>
      <p:sp>
        <p:nvSpPr>
          <p:cNvPr id="7" name="Rectangle 6">
            <a:extLst>
              <a:ext uri="{FF2B5EF4-FFF2-40B4-BE49-F238E27FC236}">
                <a16:creationId xmlns:a16="http://schemas.microsoft.com/office/drawing/2014/main" xmlns="" id="{FA1D9886-22C0-45C2-9569-87E8554469D6}"/>
              </a:ext>
            </a:extLst>
          </p:cNvPr>
          <p:cNvSpPr/>
          <p:nvPr/>
        </p:nvSpPr>
        <p:spPr>
          <a:xfrm>
            <a:off x="441820" y="3053475"/>
            <a:ext cx="5245100" cy="1015663"/>
          </a:xfrm>
          <a:prstGeom prst="rect">
            <a:avLst/>
          </a:prstGeom>
          <a:solidFill>
            <a:schemeClr val="accent4">
              <a:lumMod val="75000"/>
              <a:alpha val="72000"/>
            </a:schemeClr>
          </a:solidFill>
        </p:spPr>
        <p:txBody>
          <a:bodyPr wrap="square">
            <a:spAutoFit/>
          </a:bodyPr>
          <a:lstStyle/>
          <a:p>
            <a:r>
              <a:rPr lang="en-US" sz="2000" b="1" dirty="0">
                <a:solidFill>
                  <a:schemeClr val="bg1"/>
                </a:solidFill>
                <a:effectLst>
                  <a:outerShdw blurRad="50800" dist="38100" dir="2700000">
                    <a:srgbClr val="000000">
                      <a:alpha val="43000"/>
                    </a:srgbClr>
                  </a:outerShdw>
                </a:effectLst>
                <a:latin typeface="Candara"/>
                <a:cs typeface="Candara"/>
              </a:rPr>
              <a:t>All we meant…was “intentional” as in Peter and his brother, on the sea of Galilee, they dropped their nets, and they followed him.  </a:t>
            </a:r>
          </a:p>
        </p:txBody>
      </p:sp>
      <p:sp>
        <p:nvSpPr>
          <p:cNvPr id="8" name="Rectangle 7">
            <a:extLst>
              <a:ext uri="{FF2B5EF4-FFF2-40B4-BE49-F238E27FC236}">
                <a16:creationId xmlns:a16="http://schemas.microsoft.com/office/drawing/2014/main" xmlns="" id="{781BBAB6-2AEC-4B83-8707-767BB6AFDE37}"/>
              </a:ext>
            </a:extLst>
          </p:cNvPr>
          <p:cNvSpPr/>
          <p:nvPr/>
        </p:nvSpPr>
        <p:spPr>
          <a:xfrm>
            <a:off x="3833768" y="4337108"/>
            <a:ext cx="6834231" cy="892552"/>
          </a:xfrm>
          <a:prstGeom prst="rect">
            <a:avLst/>
          </a:prstGeom>
          <a:solidFill>
            <a:schemeClr val="accent4">
              <a:lumMod val="75000"/>
              <a:alpha val="72000"/>
            </a:schemeClr>
          </a:solidFill>
        </p:spPr>
        <p:txBody>
          <a:bodyPr wrap="square">
            <a:spAutoFit/>
          </a:bodyPr>
          <a:lstStyle/>
          <a:p>
            <a:pPr algn="r"/>
            <a:r>
              <a:rPr lang="en-US" sz="2000" b="1" dirty="0">
                <a:solidFill>
                  <a:schemeClr val="bg1"/>
                </a:solidFill>
                <a:effectLst>
                  <a:outerShdw blurRad="50800" dist="38100" dir="2700000">
                    <a:srgbClr val="000000">
                      <a:alpha val="43000"/>
                    </a:srgbClr>
                  </a:outerShdw>
                </a:effectLst>
                <a:latin typeface="Candara"/>
                <a:cs typeface="Candara"/>
              </a:rPr>
              <a:t>You don’t do that accidentally, you don’t do it in your sleep,</a:t>
            </a:r>
          </a:p>
          <a:p>
            <a:pPr algn="r"/>
            <a:r>
              <a:rPr lang="en-US" sz="2000" b="1" dirty="0">
                <a:solidFill>
                  <a:schemeClr val="bg1"/>
                </a:solidFill>
                <a:effectLst>
                  <a:outerShdw blurRad="50800" dist="38100" dir="2700000">
                    <a:srgbClr val="000000">
                      <a:alpha val="43000"/>
                    </a:srgbClr>
                  </a:outerShdw>
                </a:effectLst>
                <a:latin typeface="Candara"/>
                <a:cs typeface="Candara"/>
              </a:rPr>
              <a:t>and neither can any of us be disciples in our sleep!</a:t>
            </a:r>
          </a:p>
          <a:p>
            <a:pPr algn="r"/>
            <a:r>
              <a:rPr lang="en-US" sz="1200" dirty="0">
                <a:solidFill>
                  <a:schemeClr val="bg1"/>
                </a:solidFill>
                <a:effectLst>
                  <a:outerShdw blurRad="50800" dist="38100" dir="2700000">
                    <a:srgbClr val="000000">
                      <a:alpha val="43000"/>
                    </a:srgbClr>
                  </a:outerShdw>
                </a:effectLst>
                <a:latin typeface="Candara"/>
                <a:cs typeface="Candara"/>
              </a:rPr>
              <a:t>--Sherry Weddell, online interview with  Bishop Sheridan (Colorado Springs)</a:t>
            </a:r>
          </a:p>
        </p:txBody>
      </p:sp>
      <p:pic>
        <p:nvPicPr>
          <p:cNvPr id="14" name="Picture 13" descr="A picture containing outdoor, boat, person, woman&#10;&#10;Description automatically generated">
            <a:extLst>
              <a:ext uri="{FF2B5EF4-FFF2-40B4-BE49-F238E27FC236}">
                <a16:creationId xmlns:a16="http://schemas.microsoft.com/office/drawing/2014/main" xmlns="" id="{48602F3A-80F6-4FEA-844C-0F3DD32E5869}"/>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766997" y="134762"/>
            <a:ext cx="4901002" cy="3675752"/>
          </a:xfrm>
          <a:prstGeom prst="rect">
            <a:avLst/>
          </a:prstGeom>
        </p:spPr>
      </p:pic>
      <p:sp>
        <p:nvSpPr>
          <p:cNvPr id="15" name="TextBox 14">
            <a:extLst>
              <a:ext uri="{FF2B5EF4-FFF2-40B4-BE49-F238E27FC236}">
                <a16:creationId xmlns:a16="http://schemas.microsoft.com/office/drawing/2014/main" xmlns="" id="{2698E1EB-51B2-4733-B180-FF4E93C82CBB}"/>
              </a:ext>
            </a:extLst>
          </p:cNvPr>
          <p:cNvSpPr txBox="1"/>
          <p:nvPr/>
        </p:nvSpPr>
        <p:spPr>
          <a:xfrm>
            <a:off x="9300757" y="17749187"/>
            <a:ext cx="2264995" cy="369332"/>
          </a:xfrm>
          <a:prstGeom prst="rect">
            <a:avLst/>
          </a:prstGeom>
          <a:noFill/>
        </p:spPr>
        <p:txBody>
          <a:bodyPr wrap="square" rtlCol="0">
            <a:spAutoFit/>
          </a:bodyPr>
          <a:lstStyle/>
          <a:p>
            <a:r>
              <a:rPr lang="en-GB" sz="900">
                <a:hlinkClick r:id="rId4" tooltip="http://www.heartlight.org/articles/201507/20150713_outfishing.html"/>
              </a:rPr>
              <a:t>This Photo</a:t>
            </a:r>
            <a:r>
              <a:rPr lang="en-GB" sz="900"/>
              <a:t> by Unknown Author is licensed under </a:t>
            </a:r>
            <a:r>
              <a:rPr lang="en-GB" sz="900">
                <a:hlinkClick r:id="rId5" tooltip="https://creativecommons.org/licenses/by-nc-nd/3.0/"/>
              </a:rPr>
              <a:t>CC BY-NC-ND</a:t>
            </a:r>
            <a:endParaRPr lang="en-GB" sz="9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66667E-6 0 L 0.06706 0.04005 C 0.08099 0.04907 0.10195 0.05394 0.12396 0.05394 C 0.14896 0.05394 0.16901 0.04907 0.18294 0.04005 L 0.25 0 " pathEditMode="relative" rAng="0" ptsTypes="AAAAA">
                                      <p:cBhvr>
                                        <p:cTn id="6" dur="2000" fill="hold"/>
                                        <p:tgtEl>
                                          <p:spTgt spid="14"/>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6000">
              <a:schemeClr val="accent6">
                <a:lumMod val="60000"/>
                <a:lumOff val="40000"/>
              </a:schemeClr>
            </a:gs>
            <a:gs pos="62000">
              <a:srgbClr val="FFC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20127"/>
          </a:xfrm>
        </p:spPr>
        <p:txBody>
          <a:bodyPr>
            <a:normAutofit fontScale="90000"/>
          </a:bodyPr>
          <a:lstStyle/>
          <a:p>
            <a:pPr algn="l"/>
            <a:r>
              <a:rPr lang="en-GB" sz="3200" dirty="0"/>
              <a:t>What is [</a:t>
            </a:r>
            <a:r>
              <a:rPr lang="en-GB" sz="3200" b="1" i="1" dirty="0">
                <a:solidFill>
                  <a:schemeClr val="accent2">
                    <a:lumMod val="75000"/>
                  </a:schemeClr>
                </a:solidFill>
              </a:rPr>
              <a:t>intentional</a:t>
            </a:r>
            <a:r>
              <a:rPr lang="en-GB" sz="3200" dirty="0"/>
              <a:t>] discipleship?</a:t>
            </a:r>
            <a:br>
              <a:rPr lang="en-GB" sz="3200" dirty="0"/>
            </a:br>
            <a:r>
              <a:rPr lang="en-GB" sz="3200" dirty="0"/>
              <a:t/>
            </a:r>
            <a:br>
              <a:rPr lang="en-GB" sz="3200" dirty="0"/>
            </a:br>
            <a:r>
              <a:rPr lang="en-GB" sz="3200" dirty="0"/>
              <a:t>It is a </a:t>
            </a:r>
            <a:r>
              <a:rPr lang="en-GB" sz="3200" dirty="0">
                <a:solidFill>
                  <a:schemeClr val="accent2">
                    <a:lumMod val="75000"/>
                  </a:schemeClr>
                </a:solidFill>
              </a:rPr>
              <a:t>conscious decision </a:t>
            </a:r>
            <a:r>
              <a:rPr lang="en-GB" sz="3200" dirty="0"/>
              <a:t>to ‘</a:t>
            </a:r>
            <a:r>
              <a:rPr lang="en-GB" sz="3200" dirty="0">
                <a:solidFill>
                  <a:schemeClr val="accent2">
                    <a:lumMod val="75000"/>
                  </a:schemeClr>
                </a:solidFill>
              </a:rPr>
              <a:t>drop the net</a:t>
            </a:r>
            <a:r>
              <a:rPr lang="en-GB" sz="3200" dirty="0"/>
              <a:t>’ and follow Jesus. (see Lk 5:10-11)</a:t>
            </a:r>
            <a:br>
              <a:rPr lang="en-GB" sz="3200" dirty="0"/>
            </a:br>
            <a:r>
              <a:rPr lang="en-GB" sz="3200" dirty="0"/>
              <a:t/>
            </a:r>
            <a:br>
              <a:rPr lang="en-GB" sz="3200" dirty="0"/>
            </a:br>
            <a:r>
              <a:rPr lang="en-GB" sz="3200" i="1" dirty="0"/>
              <a:t>‘No one voluntarily sheds his or her job, and whole way of life accidentally or unconsciously. Simon Peter’s ‘drop the net’ decision is what we mean by  ‘intentional’.</a:t>
            </a:r>
            <a:r>
              <a:rPr lang="en-GB" sz="3200" dirty="0"/>
              <a:t> </a:t>
            </a:r>
            <a:r>
              <a:rPr lang="en-GB" sz="3200" i="1" dirty="0"/>
              <a:t>From the moment he dropped his net he was a disciple.’ </a:t>
            </a:r>
            <a:r>
              <a:rPr lang="en-GB" sz="3200" dirty="0"/>
              <a:t>(Weddell, p. 65)</a:t>
            </a:r>
            <a:br>
              <a:rPr lang="en-GB" sz="3200" dirty="0"/>
            </a:br>
            <a:r>
              <a:rPr lang="en-GB" sz="3200" dirty="0"/>
              <a:t/>
            </a:r>
            <a:br>
              <a:rPr lang="en-GB" sz="3200" dirty="0"/>
            </a:br>
            <a:r>
              <a:rPr lang="en-GB" sz="3200" dirty="0"/>
              <a:t>He consciously began the journey of following Jesus. This should come from a Holy Spirit-given ‘hunger and thirst for righteousness’. </a:t>
            </a:r>
            <a:br>
              <a:rPr lang="en-GB" sz="3200" dirty="0"/>
            </a:br>
            <a:endParaRPr lang="en-GB" sz="3200" dirty="0"/>
          </a:p>
        </p:txBody>
      </p:sp>
      <p:pic>
        <p:nvPicPr>
          <p:cNvPr id="4" name="Picture 3">
            <a:extLst>
              <a:ext uri="{FF2B5EF4-FFF2-40B4-BE49-F238E27FC236}">
                <a16:creationId xmlns:a16="http://schemas.microsoft.com/office/drawing/2014/main" xmlns="" id="{AB5355E6-14B8-4F3E-8D4E-E3FE595D7349}"/>
              </a:ext>
            </a:extLst>
          </p:cNvPr>
          <p:cNvPicPr>
            <a:picLocks noChangeAspect="1"/>
          </p:cNvPicPr>
          <p:nvPr/>
        </p:nvPicPr>
        <p:blipFill>
          <a:blip r:embed="rId3" cstate="print">
            <a:alphaModFix amt="2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355525" y="1144752"/>
            <a:ext cx="5653085" cy="4237954"/>
          </a:xfrm>
          <a:prstGeom prst="rect">
            <a:avLst/>
          </a:prstGeom>
        </p:spPr>
      </p:pic>
      <p:sp>
        <p:nvSpPr>
          <p:cNvPr id="5" name="TextBox 4">
            <a:extLst>
              <a:ext uri="{FF2B5EF4-FFF2-40B4-BE49-F238E27FC236}">
                <a16:creationId xmlns:a16="http://schemas.microsoft.com/office/drawing/2014/main" xmlns="" id="{9D7E9868-C0A2-44A7-9DEF-7C8F928FED1B}"/>
              </a:ext>
            </a:extLst>
          </p:cNvPr>
          <p:cNvSpPr txBox="1"/>
          <p:nvPr/>
        </p:nvSpPr>
        <p:spPr>
          <a:xfrm>
            <a:off x="8345124" y="6843860"/>
            <a:ext cx="2324882" cy="369332"/>
          </a:xfrm>
          <a:prstGeom prst="rect">
            <a:avLst/>
          </a:prstGeom>
          <a:noFill/>
        </p:spPr>
        <p:txBody>
          <a:bodyPr wrap="square" rtlCol="0">
            <a:spAutoFit/>
          </a:bodyPr>
          <a:lstStyle/>
          <a:p>
            <a:r>
              <a:rPr lang="en-GB" sz="900">
                <a:hlinkClick r:id="rId4" tooltip="http://it.wikipedia.org/wiki/File:Fishing_nets.jpg"/>
              </a:rPr>
              <a:t>This Photo</a:t>
            </a:r>
            <a:r>
              <a:rPr lang="en-GB" sz="900"/>
              <a:t> by Unknown Author is licensed under </a:t>
            </a:r>
            <a:r>
              <a:rPr lang="en-GB" sz="900">
                <a:hlinkClick r:id="rId5" tooltip="https://creativecommons.org/licenses/by-sa/3.0/"/>
              </a:rPr>
              <a:t>CC BY-SA</a:t>
            </a:r>
            <a:endParaRPr lang="en-GB" sz="900"/>
          </a:p>
        </p:txBody>
      </p:sp>
    </p:spTree>
    <p:extLst>
      <p:ext uri="{BB962C8B-B14F-4D97-AF65-F5344CB8AC3E}">
        <p14:creationId xmlns:p14="http://schemas.microsoft.com/office/powerpoint/2010/main" val="343988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6000">
              <a:schemeClr val="accent6">
                <a:lumMod val="60000"/>
                <a:lumOff val="40000"/>
              </a:schemeClr>
            </a:gs>
            <a:gs pos="62000">
              <a:srgbClr val="FFC000"/>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646647" y="330201"/>
            <a:ext cx="1329811" cy="1323439"/>
          </a:xfrm>
          <a:prstGeom prst="rect">
            <a:avLst/>
          </a:prstGeom>
          <a:noFill/>
        </p:spPr>
        <p:txBody>
          <a:bodyPr wrap="none" rtlCol="0">
            <a:spAutoFit/>
          </a:bodyPr>
          <a:lstStyle/>
          <a:p>
            <a:pPr algn="ctr"/>
            <a:r>
              <a:rPr lang="en-US" sz="4000" dirty="0">
                <a:latin typeface="Candara"/>
                <a:cs typeface="Candara"/>
              </a:rPr>
              <a:t>key</a:t>
            </a:r>
          </a:p>
          <a:p>
            <a:pPr algn="ctr"/>
            <a:r>
              <a:rPr lang="en-US" sz="4000" dirty="0">
                <a:latin typeface="Candara"/>
                <a:cs typeface="Candara"/>
              </a:rPr>
              <a:t>point</a:t>
            </a:r>
            <a:endParaRPr lang="en-US" dirty="0">
              <a:latin typeface="Candara"/>
              <a:cs typeface="Candara"/>
            </a:endParaRPr>
          </a:p>
        </p:txBody>
      </p:sp>
      <p:sp>
        <p:nvSpPr>
          <p:cNvPr id="5" name="TextBox 4"/>
          <p:cNvSpPr txBox="1"/>
          <p:nvPr/>
        </p:nvSpPr>
        <p:spPr>
          <a:xfrm>
            <a:off x="2761989" y="-990600"/>
            <a:ext cx="1727200" cy="3154710"/>
          </a:xfrm>
          <a:prstGeom prst="rect">
            <a:avLst/>
          </a:prstGeom>
          <a:noFill/>
        </p:spPr>
        <p:txBody>
          <a:bodyPr wrap="square" rtlCol="0">
            <a:spAutoFit/>
          </a:bodyPr>
          <a:lstStyle/>
          <a:p>
            <a:r>
              <a:rPr lang="en-US" sz="19900" dirty="0">
                <a:latin typeface="Bell MT"/>
                <a:cs typeface="Bell MT"/>
              </a:rPr>
              <a:t>2</a:t>
            </a:r>
          </a:p>
        </p:txBody>
      </p:sp>
      <p:sp>
        <p:nvSpPr>
          <p:cNvPr id="6" name="TextBox 5"/>
          <p:cNvSpPr txBox="1"/>
          <p:nvPr/>
        </p:nvSpPr>
        <p:spPr>
          <a:xfrm>
            <a:off x="1811746" y="3093135"/>
            <a:ext cx="8576854" cy="769441"/>
          </a:xfrm>
          <a:prstGeom prst="rect">
            <a:avLst/>
          </a:prstGeom>
          <a:noFill/>
        </p:spPr>
        <p:txBody>
          <a:bodyPr wrap="square" rtlCol="0">
            <a:spAutoFit/>
          </a:bodyPr>
          <a:lstStyle/>
          <a:p>
            <a:pPr algn="ctr"/>
            <a:r>
              <a:rPr lang="en-US" sz="3600" dirty="0">
                <a:latin typeface="Georgia"/>
                <a:cs typeface="Georgia"/>
              </a:rPr>
              <a:t>characterizing </a:t>
            </a:r>
            <a:r>
              <a:rPr lang="en-US" sz="4400" i="1" dirty="0">
                <a:solidFill>
                  <a:schemeClr val="accent2">
                    <a:lumMod val="75000"/>
                  </a:schemeClr>
                </a:solidFill>
                <a:latin typeface="Georgia"/>
                <a:cs typeface="Georgia"/>
              </a:rPr>
              <a:t>intentional </a:t>
            </a:r>
            <a:r>
              <a:rPr lang="en-US" sz="3600" dirty="0">
                <a:latin typeface="Georgia"/>
                <a:cs typeface="Georgia"/>
              </a:rPr>
              <a:t>discipleship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6000">
              <a:schemeClr val="accent6">
                <a:lumMod val="60000"/>
                <a:lumOff val="40000"/>
              </a:schemeClr>
            </a:gs>
            <a:gs pos="62000">
              <a:srgbClr val="FFC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125" y="274638"/>
            <a:ext cx="9086675" cy="5681545"/>
          </a:xfrm>
        </p:spPr>
        <p:txBody>
          <a:bodyPr>
            <a:normAutofit/>
          </a:bodyPr>
          <a:lstStyle/>
          <a:p>
            <a:pPr algn="l"/>
            <a:r>
              <a:rPr lang="en-GB" sz="3200" dirty="0"/>
              <a:t>Discipleship should come from a</a:t>
            </a:r>
            <a:r>
              <a:rPr lang="en-GB" sz="3200" i="1" dirty="0"/>
              <a:t> </a:t>
            </a:r>
            <a:r>
              <a:rPr lang="en-GB" sz="3200" i="1" dirty="0">
                <a:solidFill>
                  <a:schemeClr val="accent2">
                    <a:lumMod val="75000"/>
                  </a:schemeClr>
                </a:solidFill>
              </a:rPr>
              <a:t>desire to worship and love the Blessed Trinity </a:t>
            </a:r>
            <a:r>
              <a:rPr lang="en-GB" sz="3200" dirty="0"/>
              <a:t>with all our hearts, and souls and minds and strength and the desire to </a:t>
            </a:r>
            <a:r>
              <a:rPr lang="en-GB" sz="3200" i="1" dirty="0">
                <a:solidFill>
                  <a:schemeClr val="accent2">
                    <a:lumMod val="75000"/>
                  </a:schemeClr>
                </a:solidFill>
              </a:rPr>
              <a:t>love one’s neighbour </a:t>
            </a:r>
            <a:r>
              <a:rPr lang="en-GB" sz="3200" dirty="0"/>
              <a:t>as oneself. (p. 66)</a:t>
            </a:r>
            <a:br>
              <a:rPr lang="en-GB" sz="3200" dirty="0"/>
            </a:br>
            <a:r>
              <a:rPr lang="en-GB" sz="3200" dirty="0"/>
              <a:t/>
            </a:r>
            <a:br>
              <a:rPr lang="en-GB" sz="3200" dirty="0"/>
            </a:br>
            <a:r>
              <a:rPr lang="en-GB" sz="3200" dirty="0"/>
              <a:t>Discipleship begins when an adult </a:t>
            </a:r>
            <a:r>
              <a:rPr lang="en-GB" sz="3200" u="sng" dirty="0"/>
              <a:t>hears</a:t>
            </a:r>
            <a:r>
              <a:rPr lang="en-GB" sz="3200" dirty="0"/>
              <a:t> the </a:t>
            </a:r>
            <a:r>
              <a:rPr lang="en-GB" sz="3200" b="1" dirty="0"/>
              <a:t>basic message (</a:t>
            </a:r>
            <a:r>
              <a:rPr lang="en-GB" sz="1800" i="1" dirty="0"/>
              <a:t>kerygma</a:t>
            </a:r>
            <a:r>
              <a:rPr lang="en-GB" sz="3200" b="1" dirty="0"/>
              <a:t>) </a:t>
            </a:r>
            <a:r>
              <a:rPr lang="en-GB" sz="3200" dirty="0"/>
              <a:t>of Christianity, </a:t>
            </a:r>
            <a:r>
              <a:rPr lang="en-GB" sz="3200" u="sng" dirty="0"/>
              <a:t>renews</a:t>
            </a:r>
            <a:r>
              <a:rPr lang="en-GB" sz="3200" dirty="0"/>
              <a:t> his/her own </a:t>
            </a:r>
            <a:r>
              <a:rPr lang="en-GB" sz="3200" b="1" dirty="0"/>
              <a:t>baptismal promises</a:t>
            </a:r>
            <a:r>
              <a:rPr lang="en-GB" sz="3200" dirty="0"/>
              <a:t>, consciously </a:t>
            </a:r>
            <a:r>
              <a:rPr lang="en-GB" sz="3200" u="sng" dirty="0"/>
              <a:t>chooses</a:t>
            </a:r>
            <a:r>
              <a:rPr lang="en-GB" sz="3200" dirty="0"/>
              <a:t> </a:t>
            </a:r>
            <a:r>
              <a:rPr lang="en-GB" sz="3200" b="1" dirty="0"/>
              <a:t>Christ</a:t>
            </a:r>
            <a:r>
              <a:rPr lang="en-GB" sz="3200" dirty="0"/>
              <a:t> as his/her personal Lord and Saviour and </a:t>
            </a:r>
            <a:r>
              <a:rPr lang="en-GB" sz="3200" u="sng" dirty="0"/>
              <a:t>commits</a:t>
            </a:r>
            <a:r>
              <a:rPr lang="en-GB" sz="3200" dirty="0"/>
              <a:t> himself/herself </a:t>
            </a:r>
            <a:r>
              <a:rPr lang="en-GB" sz="3200" b="1" dirty="0"/>
              <a:t>actively</a:t>
            </a:r>
            <a:r>
              <a:rPr lang="en-GB" sz="3200" dirty="0"/>
              <a:t> in the life if the local church. (p. 66)</a:t>
            </a:r>
          </a:p>
        </p:txBody>
      </p:sp>
      <p:pic>
        <p:nvPicPr>
          <p:cNvPr id="4" name="Picture 3" descr="A crowd of people&#10;&#10;Description automatically generated">
            <a:extLst>
              <a:ext uri="{FF2B5EF4-FFF2-40B4-BE49-F238E27FC236}">
                <a16:creationId xmlns:a16="http://schemas.microsoft.com/office/drawing/2014/main" xmlns="" id="{8C2497C1-6174-428D-918B-16139EBFE88E}"/>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37136" y="386500"/>
            <a:ext cx="12054864" cy="4602980"/>
          </a:xfrm>
          <a:prstGeom prst="rect">
            <a:avLst/>
          </a:prstGeom>
        </p:spPr>
      </p:pic>
    </p:spTree>
    <p:extLst>
      <p:ext uri="{BB962C8B-B14F-4D97-AF65-F5344CB8AC3E}">
        <p14:creationId xmlns:p14="http://schemas.microsoft.com/office/powerpoint/2010/main" val="3101271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8000">
              <a:srgbClr val="FFC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1571" y="274639"/>
            <a:ext cx="8969229" cy="5245318"/>
          </a:xfrm>
        </p:spPr>
        <p:txBody>
          <a:bodyPr>
            <a:normAutofit fontScale="90000"/>
          </a:bodyPr>
          <a:lstStyle/>
          <a:p>
            <a:r>
              <a:rPr lang="en-GB" b="1" dirty="0"/>
              <a:t>Discipleship is being</a:t>
            </a:r>
            <a:r>
              <a:rPr lang="en-GB" sz="3200" dirty="0"/>
              <a:t/>
            </a:r>
            <a:br>
              <a:rPr lang="en-GB" sz="3200" dirty="0"/>
            </a:br>
            <a:r>
              <a:rPr lang="en-GB" sz="3200" dirty="0"/>
              <a:t/>
            </a:r>
            <a:br>
              <a:rPr lang="en-GB" sz="3200" dirty="0"/>
            </a:br>
            <a:r>
              <a:rPr lang="en-GB" sz="3200" b="1" i="1" dirty="0"/>
              <a:t>‘</a:t>
            </a:r>
            <a:r>
              <a:rPr lang="en-GB" sz="3200" b="1" i="1" dirty="0">
                <a:solidFill>
                  <a:schemeClr val="accent2">
                    <a:lumMod val="75000"/>
                  </a:schemeClr>
                </a:solidFill>
              </a:rPr>
              <a:t>Surrendered</a:t>
            </a:r>
            <a:r>
              <a:rPr lang="en-GB" sz="3200" b="1" i="1" dirty="0"/>
              <a:t> to the Lord Jesus in the power of the Spirit in the heart of the Church.’ </a:t>
            </a:r>
            <a:r>
              <a:rPr lang="en-GB" sz="3200" dirty="0"/>
              <a:t>(p.75)</a:t>
            </a:r>
            <a:br>
              <a:rPr lang="en-GB" sz="3200" dirty="0"/>
            </a:br>
            <a:r>
              <a:rPr lang="en-GB" sz="3200" dirty="0"/>
              <a:t/>
            </a:r>
            <a:br>
              <a:rPr lang="en-GB" sz="3200" dirty="0"/>
            </a:br>
            <a:r>
              <a:rPr lang="en-GB" sz="3200" dirty="0"/>
              <a:t>[something similar to what Patty Gallagher said about the Duquesne University retreat weekend in 1967 where the Charismatic renewal started ]</a:t>
            </a:r>
            <a:br>
              <a:rPr lang="en-GB" sz="3200" dirty="0"/>
            </a:br>
            <a:r>
              <a:rPr lang="en-GB" sz="3200" dirty="0"/>
              <a:t>see: </a:t>
            </a:r>
            <a:r>
              <a:rPr lang="en-GB" sz="3200" dirty="0">
                <a:hlinkClick r:id="rId3"/>
              </a:rPr>
              <a:t>https://vimeo.com/173525428</a:t>
            </a:r>
            <a:r>
              <a:rPr lang="en-GB" sz="3200" dirty="0"/>
              <a:t> </a:t>
            </a:r>
            <a:br>
              <a:rPr lang="en-GB" sz="3200" dirty="0"/>
            </a:br>
            <a:r>
              <a:rPr lang="en-GB" sz="3200" dirty="0"/>
              <a:t/>
            </a:r>
            <a:br>
              <a:rPr lang="en-GB" sz="3200" dirty="0"/>
            </a:br>
            <a:r>
              <a:rPr lang="en-GB" sz="3200" dirty="0"/>
              <a:t>PEOPLE NEED TO </a:t>
            </a:r>
            <a:r>
              <a:rPr lang="en-GB" sz="3200" u="sng" dirty="0">
                <a:solidFill>
                  <a:schemeClr val="accent2">
                    <a:lumMod val="75000"/>
                  </a:schemeClr>
                </a:solidFill>
              </a:rPr>
              <a:t>SURRENDER</a:t>
            </a:r>
            <a:r>
              <a:rPr lang="en-GB" sz="3200" dirty="0"/>
              <a:t> THEIR LIVES TO JESUS, TO </a:t>
            </a:r>
            <a:r>
              <a:rPr lang="en-GB" sz="3200" u="sng" dirty="0"/>
              <a:t>BE</a:t>
            </a:r>
            <a:r>
              <a:rPr lang="en-GB" sz="3200" dirty="0"/>
              <a:t> WITH HIM AND </a:t>
            </a:r>
            <a:r>
              <a:rPr lang="en-GB" sz="3200" u="sng" dirty="0"/>
              <a:t>LIVE</a:t>
            </a:r>
            <a:r>
              <a:rPr lang="en-GB" sz="3200" dirty="0"/>
              <a:t> WITH HIM</a:t>
            </a:r>
          </a:p>
        </p:txBody>
      </p:sp>
      <p:pic>
        <p:nvPicPr>
          <p:cNvPr id="4" name="Picture 3" descr="A close up of a person&#10;&#10;Description automatically generated">
            <a:extLst>
              <a:ext uri="{FF2B5EF4-FFF2-40B4-BE49-F238E27FC236}">
                <a16:creationId xmlns:a16="http://schemas.microsoft.com/office/drawing/2014/main" xmlns="" id="{D81CBDD6-946E-4875-A7F8-443AFA347EDA}"/>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756910" y="3203257"/>
            <a:ext cx="6096000" cy="2943225"/>
          </a:xfrm>
          <a:prstGeom prst="rect">
            <a:avLst/>
          </a:prstGeom>
          <a:ln>
            <a:noFill/>
          </a:ln>
          <a:effectLst>
            <a:softEdge rad="112500"/>
          </a:effectLst>
        </p:spPr>
      </p:pic>
    </p:spTree>
    <p:extLst>
      <p:ext uri="{BB962C8B-B14F-4D97-AF65-F5344CB8AC3E}">
        <p14:creationId xmlns:p14="http://schemas.microsoft.com/office/powerpoint/2010/main" val="2653203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6647" y="330201"/>
            <a:ext cx="1329811" cy="1323439"/>
          </a:xfrm>
          <a:prstGeom prst="rect">
            <a:avLst/>
          </a:prstGeom>
          <a:noFill/>
        </p:spPr>
        <p:txBody>
          <a:bodyPr wrap="none" rtlCol="0">
            <a:spAutoFit/>
          </a:bodyPr>
          <a:lstStyle/>
          <a:p>
            <a:pPr algn="ctr"/>
            <a:r>
              <a:rPr lang="en-US" sz="4000" dirty="0">
                <a:latin typeface="Candara"/>
                <a:cs typeface="Candara"/>
              </a:rPr>
              <a:t>key</a:t>
            </a:r>
          </a:p>
          <a:p>
            <a:pPr algn="ctr"/>
            <a:r>
              <a:rPr lang="en-US" sz="4000" dirty="0">
                <a:latin typeface="Candara"/>
                <a:cs typeface="Candara"/>
              </a:rPr>
              <a:t>point</a:t>
            </a:r>
            <a:endParaRPr lang="en-US" dirty="0">
              <a:latin typeface="Candara"/>
              <a:cs typeface="Candara"/>
            </a:endParaRPr>
          </a:p>
        </p:txBody>
      </p:sp>
      <p:sp>
        <p:nvSpPr>
          <p:cNvPr id="5" name="TextBox 4"/>
          <p:cNvSpPr txBox="1"/>
          <p:nvPr/>
        </p:nvSpPr>
        <p:spPr>
          <a:xfrm>
            <a:off x="2761989" y="-990600"/>
            <a:ext cx="1727200" cy="3154710"/>
          </a:xfrm>
          <a:prstGeom prst="rect">
            <a:avLst/>
          </a:prstGeom>
          <a:noFill/>
        </p:spPr>
        <p:txBody>
          <a:bodyPr wrap="square" rtlCol="0">
            <a:spAutoFit/>
          </a:bodyPr>
          <a:lstStyle/>
          <a:p>
            <a:r>
              <a:rPr lang="en-US" sz="19900" dirty="0">
                <a:latin typeface="Bell MT"/>
                <a:cs typeface="Bell MT"/>
              </a:rPr>
              <a:t>3</a:t>
            </a:r>
          </a:p>
        </p:txBody>
      </p:sp>
      <p:sp>
        <p:nvSpPr>
          <p:cNvPr id="6" name="TextBox 5"/>
          <p:cNvSpPr txBox="1"/>
          <p:nvPr/>
        </p:nvSpPr>
        <p:spPr>
          <a:xfrm>
            <a:off x="656745" y="2974441"/>
            <a:ext cx="10055996" cy="584775"/>
          </a:xfrm>
          <a:prstGeom prst="rect">
            <a:avLst/>
          </a:prstGeom>
          <a:noFill/>
        </p:spPr>
        <p:txBody>
          <a:bodyPr wrap="square" rtlCol="0">
            <a:spAutoFit/>
          </a:bodyPr>
          <a:lstStyle/>
          <a:p>
            <a:pPr algn="ctr"/>
            <a:r>
              <a:rPr lang="en-US" sz="3200" dirty="0">
                <a:latin typeface="Georgia"/>
                <a:cs typeface="Georgia"/>
              </a:rPr>
              <a:t>intentional discipleship is </a:t>
            </a:r>
            <a:r>
              <a:rPr lang="en-US" sz="3200" b="1" i="1" dirty="0">
                <a:solidFill>
                  <a:schemeClr val="tx2">
                    <a:lumMod val="75000"/>
                  </a:schemeClr>
                </a:solidFill>
                <a:latin typeface="Georgia"/>
                <a:cs typeface="Georgia"/>
              </a:rPr>
              <a:t>ecclesial (‘church-like’)</a:t>
            </a:r>
            <a:endParaRPr lang="en-US" sz="2400" b="1" i="1" dirty="0">
              <a:solidFill>
                <a:schemeClr val="tx2">
                  <a:lumMod val="75000"/>
                </a:schemeClr>
              </a:solidFill>
              <a:latin typeface="Georgia"/>
              <a:cs typeface="Georgia"/>
            </a:endParaRPr>
          </a:p>
        </p:txBody>
      </p:sp>
      <p:pic>
        <p:nvPicPr>
          <p:cNvPr id="7" name="Picture 6">
            <a:extLst>
              <a:ext uri="{FF2B5EF4-FFF2-40B4-BE49-F238E27FC236}">
                <a16:creationId xmlns:a16="http://schemas.microsoft.com/office/drawing/2014/main" xmlns="" id="{DECE229E-600F-41A7-BEB5-5233E8F0C194}"/>
              </a:ext>
            </a:extLst>
          </p:cNvPr>
          <p:cNvPicPr>
            <a:picLocks noChangeAspect="1"/>
          </p:cNvPicPr>
          <p:nvPr/>
        </p:nvPicPr>
        <p:blipFill>
          <a:blip r:embed="rId3">
            <a:alphaModFix amt="20000"/>
          </a:blip>
          <a:stretch>
            <a:fillRect/>
          </a:stretch>
        </p:blipFill>
        <p:spPr>
          <a:xfrm>
            <a:off x="1027522" y="200369"/>
            <a:ext cx="10150255" cy="63274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44789-DB66-4DAB-8D3F-79AAD8746400}"/>
              </a:ext>
            </a:extLst>
          </p:cNvPr>
          <p:cNvSpPr>
            <a:spLocks noGrp="1"/>
          </p:cNvSpPr>
          <p:nvPr>
            <p:ph type="title"/>
          </p:nvPr>
        </p:nvSpPr>
        <p:spPr>
          <a:xfrm>
            <a:off x="7923214" y="284389"/>
            <a:ext cx="3200400" cy="1146810"/>
          </a:xfrm>
        </p:spPr>
        <p:txBody>
          <a:bodyPr anchor="b">
            <a:normAutofit/>
          </a:bodyPr>
          <a:lstStyle/>
          <a:p>
            <a:r>
              <a:rPr lang="en-GB" i="1" dirty="0"/>
              <a:t>Church’s role in discipleship</a:t>
            </a:r>
          </a:p>
        </p:txBody>
      </p:sp>
      <p:pic>
        <p:nvPicPr>
          <p:cNvPr id="5" name="Picture 4" descr="A picture containing grass, cake, chocolate, outdoor&#10;&#10;Description automatically generated">
            <a:extLst>
              <a:ext uri="{FF2B5EF4-FFF2-40B4-BE49-F238E27FC236}">
                <a16:creationId xmlns:a16="http://schemas.microsoft.com/office/drawing/2014/main" xmlns="" id="{62493960-C243-49A8-A1D7-48C0C4572F6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6250"/>
          <a:stretch/>
        </p:blipFill>
        <p:spPr>
          <a:xfrm>
            <a:off x="20" y="10"/>
            <a:ext cx="7315180" cy="6857990"/>
          </a:xfrm>
          <a:prstGeom prst="rect">
            <a:avLst/>
          </a:prstGeom>
          <a:noFill/>
        </p:spPr>
      </p:pic>
      <p:sp>
        <p:nvSpPr>
          <p:cNvPr id="3" name="Content Placeholder 2">
            <a:extLst>
              <a:ext uri="{FF2B5EF4-FFF2-40B4-BE49-F238E27FC236}">
                <a16:creationId xmlns:a16="http://schemas.microsoft.com/office/drawing/2014/main" xmlns="" id="{2C8F0107-E94B-4980-8721-F2EBF81868E9}"/>
              </a:ext>
            </a:extLst>
          </p:cNvPr>
          <p:cNvSpPr>
            <a:spLocks noGrp="1"/>
          </p:cNvSpPr>
          <p:nvPr>
            <p:ph type="body" sz="half" idx="2"/>
          </p:nvPr>
        </p:nvSpPr>
        <p:spPr>
          <a:xfrm>
            <a:off x="7555230" y="1527295"/>
            <a:ext cx="4514850" cy="5046316"/>
          </a:xfrm>
        </p:spPr>
        <p:txBody>
          <a:bodyPr>
            <a:noAutofit/>
          </a:bodyPr>
          <a:lstStyle/>
          <a:p>
            <a:r>
              <a:rPr lang="en-GB" sz="2800" dirty="0"/>
              <a:t>The Church is the Body of Christ and making disciples is Christ’s ministry first of all</a:t>
            </a:r>
          </a:p>
          <a:p>
            <a:r>
              <a:rPr lang="en-GB" sz="2800" dirty="0"/>
              <a:t>The Church supports you in it</a:t>
            </a:r>
          </a:p>
          <a:p>
            <a:pPr>
              <a:buFontTx/>
              <a:buChar char="-"/>
            </a:pPr>
            <a:r>
              <a:rPr lang="en-GB" sz="2800" dirty="0"/>
              <a:t>By training you (in knowledge, experience, etc.)</a:t>
            </a:r>
          </a:p>
          <a:p>
            <a:pPr>
              <a:buFontTx/>
              <a:buChar char="-"/>
            </a:pPr>
            <a:r>
              <a:rPr lang="en-GB" sz="2800" dirty="0"/>
              <a:t>By praying for you</a:t>
            </a:r>
          </a:p>
          <a:p>
            <a:pPr>
              <a:buFontTx/>
              <a:buChar char="-"/>
            </a:pPr>
            <a:r>
              <a:rPr lang="en-GB" sz="2800" dirty="0"/>
              <a:t>By empowering you (through the Sacraments, etc.)</a:t>
            </a:r>
          </a:p>
        </p:txBody>
      </p:sp>
      <p:sp>
        <p:nvSpPr>
          <p:cNvPr id="6" name="TextBox 5">
            <a:extLst>
              <a:ext uri="{FF2B5EF4-FFF2-40B4-BE49-F238E27FC236}">
                <a16:creationId xmlns:a16="http://schemas.microsoft.com/office/drawing/2014/main" xmlns="" id="{4C2A29D4-CF5B-40B7-B351-0EF9344646AD}"/>
              </a:ext>
            </a:extLst>
          </p:cNvPr>
          <p:cNvSpPr txBox="1"/>
          <p:nvPr/>
        </p:nvSpPr>
        <p:spPr>
          <a:xfrm>
            <a:off x="7130469" y="6657945"/>
            <a:ext cx="184731" cy="200055"/>
          </a:xfrm>
          <a:prstGeom prst="rect">
            <a:avLst/>
          </a:prstGeom>
          <a:solidFill>
            <a:srgbClr val="000000"/>
          </a:solidFill>
        </p:spPr>
        <p:txBody>
          <a:bodyPr wrap="none" rtlCol="0">
            <a:spAutoFit/>
          </a:bodyPr>
          <a:lstStyle/>
          <a:p>
            <a:pPr algn="r">
              <a:spcAft>
                <a:spcPts val="600"/>
              </a:spcAft>
            </a:pPr>
            <a:endParaRPr lang="en-GB" sz="700" dirty="0">
              <a:solidFill>
                <a:srgbClr val="FFFFFF"/>
              </a:solidFill>
            </a:endParaRPr>
          </a:p>
        </p:txBody>
      </p:sp>
    </p:spTree>
    <p:extLst>
      <p:ext uri="{BB962C8B-B14F-4D97-AF65-F5344CB8AC3E}">
        <p14:creationId xmlns:p14="http://schemas.microsoft.com/office/powerpoint/2010/main" val="3059603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8000">
              <a:srgbClr val="FFC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 y="2362200"/>
            <a:ext cx="4537710" cy="1990725"/>
          </a:xfrm>
        </p:spPr>
        <p:txBody>
          <a:bodyPr anchor="b">
            <a:normAutofit fontScale="90000"/>
          </a:bodyPr>
          <a:lstStyle/>
          <a:p>
            <a:pPr algn="ctr"/>
            <a:r>
              <a:rPr lang="en-GB" sz="2800" dirty="0"/>
              <a:t>COME TO EUCHARISTIC ADORATION OFTEN!</a:t>
            </a:r>
            <a:r>
              <a:rPr lang="en-GB" sz="1100" dirty="0"/>
              <a:t/>
            </a:r>
            <a:br>
              <a:rPr lang="en-GB" sz="1100" dirty="0"/>
            </a:br>
            <a:r>
              <a:rPr lang="en-GB" sz="1100" dirty="0"/>
              <a:t/>
            </a:r>
            <a:br>
              <a:rPr lang="en-GB" sz="1100" dirty="0"/>
            </a:br>
            <a:r>
              <a:rPr lang="en-GB" sz="1100" dirty="0"/>
              <a:t/>
            </a:r>
            <a:br>
              <a:rPr lang="en-GB" sz="1100" dirty="0"/>
            </a:br>
            <a:r>
              <a:rPr lang="en-GB" sz="1100" dirty="0"/>
              <a:t/>
            </a:r>
            <a:br>
              <a:rPr lang="en-GB" sz="1100" dirty="0"/>
            </a:br>
            <a:r>
              <a:rPr lang="en-GB" sz="1100" dirty="0"/>
              <a:t/>
            </a:r>
            <a:br>
              <a:rPr lang="en-GB" sz="1100" dirty="0"/>
            </a:br>
            <a:r>
              <a:rPr lang="en-GB" sz="1100" dirty="0"/>
              <a:t/>
            </a:r>
            <a:br>
              <a:rPr lang="en-GB" sz="1100" dirty="0"/>
            </a:br>
            <a:r>
              <a:rPr lang="en-GB" sz="1100" dirty="0"/>
              <a:t/>
            </a:r>
            <a:br>
              <a:rPr lang="en-GB" sz="1100" dirty="0"/>
            </a:br>
            <a:r>
              <a:rPr lang="en-GB" sz="1100" dirty="0"/>
              <a:t/>
            </a:r>
            <a:br>
              <a:rPr lang="en-GB" sz="1100" dirty="0"/>
            </a:br>
            <a:r>
              <a:rPr lang="en-GB" sz="1100" dirty="0"/>
              <a:t/>
            </a:r>
            <a:br>
              <a:rPr lang="en-GB" sz="1100" dirty="0"/>
            </a:br>
            <a:endParaRPr lang="en-GB" sz="1100" dirty="0"/>
          </a:p>
        </p:txBody>
      </p:sp>
      <p:pic>
        <p:nvPicPr>
          <p:cNvPr id="4" name="Picture 3"/>
          <p:cNvPicPr>
            <a:picLocks noChangeAspect="1"/>
          </p:cNvPicPr>
          <p:nvPr/>
        </p:nvPicPr>
        <p:blipFill rotWithShape="1">
          <a:blip r:embed="rId3"/>
          <a:srcRect t="19474"/>
          <a:stretch/>
        </p:blipFill>
        <p:spPr>
          <a:xfrm>
            <a:off x="5362892" y="685800"/>
            <a:ext cx="6370320" cy="5486400"/>
          </a:xfrm>
          <a:prstGeom prst="rect">
            <a:avLst/>
          </a:prstGeom>
          <a:noFill/>
        </p:spPr>
      </p:pic>
    </p:spTree>
    <p:extLst>
      <p:ext uri="{BB962C8B-B14F-4D97-AF65-F5344CB8AC3E}">
        <p14:creationId xmlns:p14="http://schemas.microsoft.com/office/powerpoint/2010/main" val="2634095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71000">
              <a:schemeClr val="accent6"/>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2178050" y="4038601"/>
            <a:ext cx="2946400" cy="2031325"/>
          </a:xfrm>
          <a:prstGeom prst="rect">
            <a:avLst/>
          </a:prstGeom>
          <a:noFill/>
        </p:spPr>
        <p:txBody>
          <a:bodyPr wrap="square" rtlCol="0">
            <a:spAutoFit/>
          </a:bodyPr>
          <a:lstStyle/>
          <a:p>
            <a:r>
              <a:rPr lang="en-US" sz="3600" dirty="0">
                <a:latin typeface="Georgia"/>
                <a:cs typeface="Georgia"/>
              </a:rPr>
              <a:t>some </a:t>
            </a:r>
            <a:r>
              <a:rPr lang="en-US" sz="4800" i="1" dirty="0">
                <a:solidFill>
                  <a:srgbClr val="558ED5"/>
                </a:solidFill>
                <a:latin typeface="Georgia"/>
                <a:cs typeface="Georgia"/>
              </a:rPr>
              <a:t>fruits</a:t>
            </a:r>
            <a:r>
              <a:rPr lang="en-US" sz="5400" i="1" dirty="0">
                <a:solidFill>
                  <a:srgbClr val="558ED5"/>
                </a:solidFill>
                <a:latin typeface="Georgia"/>
                <a:cs typeface="Georgia"/>
              </a:rPr>
              <a:t> </a:t>
            </a:r>
            <a:r>
              <a:rPr lang="en-US" sz="3600" dirty="0">
                <a:latin typeface="Georgia"/>
                <a:cs typeface="Georgia"/>
              </a:rPr>
              <a:t>of intentional discipleship</a:t>
            </a:r>
          </a:p>
        </p:txBody>
      </p:sp>
      <p:sp>
        <p:nvSpPr>
          <p:cNvPr id="5" name="Oval 4"/>
          <p:cNvSpPr/>
          <p:nvPr/>
        </p:nvSpPr>
        <p:spPr>
          <a:xfrm>
            <a:off x="5575300" y="366931"/>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588000" y="760632"/>
            <a:ext cx="1447800" cy="646331"/>
          </a:xfrm>
          <a:prstGeom prst="rect">
            <a:avLst/>
          </a:prstGeom>
          <a:noFill/>
        </p:spPr>
        <p:txBody>
          <a:bodyPr wrap="square" rtlCol="0">
            <a:spAutoFit/>
          </a:bodyPr>
          <a:lstStyle/>
          <a:p>
            <a:pPr algn="ctr"/>
            <a:r>
              <a:rPr lang="en-US" dirty="0">
                <a:solidFill>
                  <a:schemeClr val="accent2"/>
                </a:solidFill>
                <a:latin typeface="Candara"/>
                <a:cs typeface="Candara"/>
              </a:rPr>
              <a:t>passionate prayer</a:t>
            </a:r>
          </a:p>
        </p:txBody>
      </p:sp>
      <p:sp>
        <p:nvSpPr>
          <p:cNvPr id="7" name="Oval 6"/>
          <p:cNvSpPr/>
          <p:nvPr/>
        </p:nvSpPr>
        <p:spPr>
          <a:xfrm>
            <a:off x="7226300" y="760631"/>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239000" y="1154332"/>
            <a:ext cx="1447800" cy="646331"/>
          </a:xfrm>
          <a:prstGeom prst="rect">
            <a:avLst/>
          </a:prstGeom>
          <a:noFill/>
        </p:spPr>
        <p:txBody>
          <a:bodyPr wrap="square" rtlCol="0">
            <a:spAutoFit/>
          </a:bodyPr>
          <a:lstStyle/>
          <a:p>
            <a:pPr algn="ctr"/>
            <a:r>
              <a:rPr lang="en-US" dirty="0">
                <a:solidFill>
                  <a:schemeClr val="accent2"/>
                </a:solidFill>
                <a:latin typeface="Candara"/>
                <a:cs typeface="Candara"/>
              </a:rPr>
              <a:t>desire to worship</a:t>
            </a:r>
          </a:p>
        </p:txBody>
      </p:sp>
      <p:sp>
        <p:nvSpPr>
          <p:cNvPr id="9" name="Oval 8"/>
          <p:cNvSpPr/>
          <p:nvPr/>
        </p:nvSpPr>
        <p:spPr>
          <a:xfrm>
            <a:off x="6242050" y="245110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54750" y="2844801"/>
            <a:ext cx="1447800" cy="646331"/>
          </a:xfrm>
          <a:prstGeom prst="rect">
            <a:avLst/>
          </a:prstGeom>
          <a:noFill/>
        </p:spPr>
        <p:txBody>
          <a:bodyPr wrap="square" rtlCol="0">
            <a:spAutoFit/>
          </a:bodyPr>
          <a:lstStyle/>
          <a:p>
            <a:pPr algn="ctr"/>
            <a:r>
              <a:rPr lang="en-US" dirty="0">
                <a:solidFill>
                  <a:schemeClr val="accent2"/>
                </a:solidFill>
                <a:latin typeface="Candara"/>
                <a:cs typeface="Candara"/>
              </a:rPr>
              <a:t>love for</a:t>
            </a:r>
          </a:p>
          <a:p>
            <a:pPr algn="ctr"/>
            <a:r>
              <a:rPr lang="en-US" dirty="0">
                <a:solidFill>
                  <a:schemeClr val="accent2"/>
                </a:solidFill>
                <a:latin typeface="Candara"/>
                <a:cs typeface="Candara"/>
              </a:rPr>
              <a:t>the Church</a:t>
            </a:r>
          </a:p>
        </p:txBody>
      </p:sp>
      <p:sp>
        <p:nvSpPr>
          <p:cNvPr id="11" name="Oval 10"/>
          <p:cNvSpPr/>
          <p:nvPr/>
        </p:nvSpPr>
        <p:spPr>
          <a:xfrm>
            <a:off x="8699500" y="245110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712200" y="2844801"/>
            <a:ext cx="1447800" cy="646331"/>
          </a:xfrm>
          <a:prstGeom prst="rect">
            <a:avLst/>
          </a:prstGeom>
          <a:noFill/>
        </p:spPr>
        <p:txBody>
          <a:bodyPr wrap="square" rtlCol="0">
            <a:spAutoFit/>
          </a:bodyPr>
          <a:lstStyle/>
          <a:p>
            <a:pPr algn="ctr"/>
            <a:r>
              <a:rPr lang="en-US" dirty="0">
                <a:solidFill>
                  <a:schemeClr val="accent2"/>
                </a:solidFill>
                <a:latin typeface="Candara"/>
                <a:cs typeface="Candara"/>
              </a:rPr>
              <a:t>joyful</a:t>
            </a:r>
          </a:p>
          <a:p>
            <a:pPr algn="ctr"/>
            <a:r>
              <a:rPr lang="en-US" dirty="0">
                <a:solidFill>
                  <a:schemeClr val="accent2"/>
                </a:solidFill>
                <a:latin typeface="Candara"/>
                <a:cs typeface="Candara"/>
              </a:rPr>
              <a:t>service</a:t>
            </a:r>
          </a:p>
        </p:txBody>
      </p:sp>
      <p:sp>
        <p:nvSpPr>
          <p:cNvPr id="13" name="Oval 12"/>
          <p:cNvSpPr/>
          <p:nvPr/>
        </p:nvSpPr>
        <p:spPr>
          <a:xfrm>
            <a:off x="7575550" y="384175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727950" y="4210051"/>
            <a:ext cx="1212850" cy="646331"/>
          </a:xfrm>
          <a:prstGeom prst="rect">
            <a:avLst/>
          </a:prstGeom>
          <a:noFill/>
        </p:spPr>
        <p:txBody>
          <a:bodyPr wrap="square" rtlCol="0">
            <a:spAutoFit/>
          </a:bodyPr>
          <a:lstStyle/>
          <a:p>
            <a:pPr algn="ctr"/>
            <a:r>
              <a:rPr lang="en-US" dirty="0">
                <a:solidFill>
                  <a:schemeClr val="accent2"/>
                </a:solidFill>
                <a:latin typeface="Candara"/>
                <a:cs typeface="Candara"/>
              </a:rPr>
              <a:t>generous giving</a:t>
            </a:r>
          </a:p>
        </p:txBody>
      </p:sp>
      <p:sp>
        <p:nvSpPr>
          <p:cNvPr id="15" name="Oval 14"/>
          <p:cNvSpPr/>
          <p:nvPr/>
        </p:nvSpPr>
        <p:spPr>
          <a:xfrm>
            <a:off x="5397500" y="403860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10200" y="4216401"/>
            <a:ext cx="1447800" cy="1200329"/>
          </a:xfrm>
          <a:prstGeom prst="rect">
            <a:avLst/>
          </a:prstGeom>
          <a:noFill/>
        </p:spPr>
        <p:txBody>
          <a:bodyPr wrap="square" rtlCol="0">
            <a:spAutoFit/>
          </a:bodyPr>
          <a:lstStyle/>
          <a:p>
            <a:pPr algn="ctr"/>
            <a:r>
              <a:rPr lang="en-US" dirty="0">
                <a:solidFill>
                  <a:schemeClr val="accent2"/>
                </a:solidFill>
                <a:latin typeface="Candara"/>
                <a:cs typeface="Candara"/>
              </a:rPr>
              <a:t>hunger to learn more about their faith</a:t>
            </a:r>
          </a:p>
        </p:txBody>
      </p:sp>
      <p:sp>
        <p:nvSpPr>
          <p:cNvPr id="17" name="Oval 16"/>
          <p:cNvSpPr/>
          <p:nvPr/>
        </p:nvSpPr>
        <p:spPr>
          <a:xfrm>
            <a:off x="6645079" y="5129433"/>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632052" y="5624049"/>
            <a:ext cx="1511300" cy="646331"/>
          </a:xfrm>
          <a:prstGeom prst="rect">
            <a:avLst/>
          </a:prstGeom>
          <a:noFill/>
        </p:spPr>
        <p:txBody>
          <a:bodyPr wrap="square" rtlCol="0">
            <a:spAutoFit/>
          </a:bodyPr>
          <a:lstStyle/>
          <a:p>
            <a:pPr algn="ctr"/>
            <a:r>
              <a:rPr lang="en-US" dirty="0">
                <a:solidFill>
                  <a:schemeClr val="accent2"/>
                </a:solidFill>
                <a:latin typeface="Candara"/>
                <a:cs typeface="Candara"/>
              </a:rPr>
              <a:t>vocational discernment</a:t>
            </a:r>
          </a:p>
        </p:txBody>
      </p:sp>
      <p:sp>
        <p:nvSpPr>
          <p:cNvPr id="19" name="Oval 18"/>
          <p:cNvSpPr/>
          <p:nvPr/>
        </p:nvSpPr>
        <p:spPr>
          <a:xfrm>
            <a:off x="9464610" y="478155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553575" y="5062835"/>
            <a:ext cx="1212850" cy="923330"/>
          </a:xfrm>
          <a:prstGeom prst="rect">
            <a:avLst/>
          </a:prstGeom>
          <a:noFill/>
        </p:spPr>
        <p:txBody>
          <a:bodyPr wrap="square" rtlCol="0">
            <a:spAutoFit/>
          </a:bodyPr>
          <a:lstStyle/>
          <a:p>
            <a:pPr algn="ctr"/>
            <a:r>
              <a:rPr lang="en-US" dirty="0">
                <a:solidFill>
                  <a:schemeClr val="accent2"/>
                </a:solidFill>
                <a:latin typeface="Candara"/>
                <a:cs typeface="Candara"/>
              </a:rPr>
              <a:t>loving care for the poor</a:t>
            </a:r>
          </a:p>
        </p:txBody>
      </p:sp>
      <p:sp>
        <p:nvSpPr>
          <p:cNvPr id="21" name="Oval 20"/>
          <p:cNvSpPr/>
          <p:nvPr/>
        </p:nvSpPr>
        <p:spPr>
          <a:xfrm>
            <a:off x="3651250" y="6985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651250" y="273050"/>
            <a:ext cx="1485900" cy="923330"/>
          </a:xfrm>
          <a:prstGeom prst="rect">
            <a:avLst/>
          </a:prstGeom>
          <a:noFill/>
        </p:spPr>
        <p:txBody>
          <a:bodyPr wrap="square" rtlCol="0">
            <a:spAutoFit/>
          </a:bodyPr>
          <a:lstStyle/>
          <a:p>
            <a:pPr algn="ctr"/>
            <a:r>
              <a:rPr lang="en-US" dirty="0">
                <a:solidFill>
                  <a:schemeClr val="accent2"/>
                </a:solidFill>
                <a:latin typeface="Candara"/>
                <a:cs typeface="Candara"/>
              </a:rPr>
              <a:t>seeking to know and live God’s will</a:t>
            </a:r>
          </a:p>
        </p:txBody>
      </p:sp>
      <p:sp>
        <p:nvSpPr>
          <p:cNvPr id="23" name="Oval 22"/>
          <p:cNvSpPr/>
          <p:nvPr/>
        </p:nvSpPr>
        <p:spPr>
          <a:xfrm>
            <a:off x="9042400" y="35183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9017000" y="643930"/>
            <a:ext cx="1498600" cy="923330"/>
          </a:xfrm>
          <a:prstGeom prst="rect">
            <a:avLst/>
          </a:prstGeom>
          <a:noFill/>
        </p:spPr>
        <p:txBody>
          <a:bodyPr wrap="square" rtlCol="0">
            <a:spAutoFit/>
          </a:bodyPr>
          <a:lstStyle/>
          <a:p>
            <a:pPr algn="ctr"/>
            <a:r>
              <a:rPr lang="en-US" dirty="0">
                <a:solidFill>
                  <a:schemeClr val="accent2"/>
                </a:solidFill>
                <a:latin typeface="Candara"/>
                <a:cs typeface="Candara"/>
              </a:rPr>
              <a:t>sharing</a:t>
            </a:r>
          </a:p>
          <a:p>
            <a:pPr algn="ctr"/>
            <a:r>
              <a:rPr lang="en-US" dirty="0">
                <a:solidFill>
                  <a:schemeClr val="accent2"/>
                </a:solidFill>
                <a:latin typeface="Candara"/>
                <a:cs typeface="Candara"/>
              </a:rPr>
              <a:t>the </a:t>
            </a:r>
            <a:r>
              <a:rPr lang="en-US" i="1" dirty="0">
                <a:solidFill>
                  <a:schemeClr val="accent2"/>
                </a:solidFill>
                <a:latin typeface="Candara"/>
                <a:cs typeface="Candara"/>
              </a:rPr>
              <a:t>really</a:t>
            </a:r>
            <a:r>
              <a:rPr lang="en-US" dirty="0">
                <a:solidFill>
                  <a:schemeClr val="accent2"/>
                </a:solidFill>
                <a:latin typeface="Candara"/>
                <a:cs typeface="Candara"/>
              </a:rPr>
              <a:t> Good News</a:t>
            </a:r>
          </a:p>
        </p:txBody>
      </p:sp>
      <p:sp>
        <p:nvSpPr>
          <p:cNvPr id="25" name="Oval 24"/>
          <p:cNvSpPr/>
          <p:nvPr/>
        </p:nvSpPr>
        <p:spPr>
          <a:xfrm>
            <a:off x="1809750" y="366931"/>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733550" y="620931"/>
            <a:ext cx="1708150" cy="923330"/>
          </a:xfrm>
          <a:prstGeom prst="rect">
            <a:avLst/>
          </a:prstGeom>
          <a:noFill/>
        </p:spPr>
        <p:txBody>
          <a:bodyPr wrap="square" rtlCol="0">
            <a:spAutoFit/>
          </a:bodyPr>
          <a:lstStyle/>
          <a:p>
            <a:pPr algn="ctr"/>
            <a:r>
              <a:rPr lang="en-US" dirty="0">
                <a:solidFill>
                  <a:schemeClr val="accent2"/>
                </a:solidFill>
                <a:latin typeface="Candara"/>
                <a:cs typeface="Candara"/>
              </a:rPr>
              <a:t>sharing the faith with</a:t>
            </a:r>
          </a:p>
          <a:p>
            <a:pPr algn="ctr"/>
            <a:r>
              <a:rPr lang="en-US" dirty="0">
                <a:solidFill>
                  <a:schemeClr val="accent2"/>
                </a:solidFill>
                <a:latin typeface="Candara"/>
                <a:cs typeface="Candara"/>
              </a:rPr>
              <a:t>one’s  family</a:t>
            </a:r>
          </a:p>
        </p:txBody>
      </p:sp>
      <p:sp>
        <p:nvSpPr>
          <p:cNvPr id="27" name="Oval 26"/>
          <p:cNvSpPr/>
          <p:nvPr/>
        </p:nvSpPr>
        <p:spPr>
          <a:xfrm>
            <a:off x="4470400" y="1941731"/>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470400" y="2144932"/>
            <a:ext cx="1485900" cy="1200329"/>
          </a:xfrm>
          <a:prstGeom prst="rect">
            <a:avLst/>
          </a:prstGeom>
          <a:noFill/>
        </p:spPr>
        <p:txBody>
          <a:bodyPr wrap="square" rtlCol="0">
            <a:spAutoFit/>
          </a:bodyPr>
          <a:lstStyle/>
          <a:p>
            <a:pPr algn="ctr"/>
            <a:r>
              <a:rPr lang="en-US" dirty="0">
                <a:solidFill>
                  <a:schemeClr val="accent2"/>
                </a:solidFill>
                <a:latin typeface="Candara"/>
                <a:cs typeface="Candara"/>
              </a:rPr>
              <a:t>taking </a:t>
            </a:r>
            <a:r>
              <a:rPr lang="en-US" i="1" dirty="0">
                <a:solidFill>
                  <a:schemeClr val="accent2"/>
                </a:solidFill>
                <a:latin typeface="Candara"/>
                <a:cs typeface="Candara"/>
              </a:rPr>
              <a:t>risks </a:t>
            </a:r>
            <a:r>
              <a:rPr lang="en-US" dirty="0">
                <a:solidFill>
                  <a:schemeClr val="accent2"/>
                </a:solidFill>
                <a:latin typeface="Candara"/>
                <a:cs typeface="Candara"/>
              </a:rPr>
              <a:t>for the Kingdom of God</a:t>
            </a:r>
          </a:p>
        </p:txBody>
      </p:sp>
      <p:sp>
        <p:nvSpPr>
          <p:cNvPr id="29" name="Oval 28"/>
          <p:cNvSpPr/>
          <p:nvPr/>
        </p:nvSpPr>
        <p:spPr>
          <a:xfrm>
            <a:off x="2660650" y="2355850"/>
            <a:ext cx="1485900" cy="14859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673350" y="2635250"/>
            <a:ext cx="1485900" cy="923330"/>
          </a:xfrm>
          <a:prstGeom prst="rect">
            <a:avLst/>
          </a:prstGeom>
          <a:noFill/>
        </p:spPr>
        <p:txBody>
          <a:bodyPr wrap="square" rtlCol="0">
            <a:spAutoFit/>
          </a:bodyPr>
          <a:lstStyle/>
          <a:p>
            <a:pPr algn="ctr"/>
            <a:r>
              <a:rPr lang="en-US" dirty="0">
                <a:solidFill>
                  <a:schemeClr val="accent2"/>
                </a:solidFill>
                <a:latin typeface="Candara"/>
                <a:cs typeface="Candara"/>
              </a:rPr>
              <a:t>attend to issues of justice</a:t>
            </a:r>
          </a:p>
        </p:txBody>
      </p:sp>
      <p:sp>
        <p:nvSpPr>
          <p:cNvPr id="31" name="Rectangle 30"/>
          <p:cNvSpPr/>
          <p:nvPr/>
        </p:nvSpPr>
        <p:spPr>
          <a:xfrm>
            <a:off x="1524000" y="6550224"/>
            <a:ext cx="3492412" cy="307777"/>
          </a:xfrm>
          <a:prstGeom prst="rect">
            <a:avLst/>
          </a:prstGeom>
        </p:spPr>
        <p:txBody>
          <a:bodyPr wrap="none">
            <a:spAutoFit/>
          </a:bodyPr>
          <a:lstStyle/>
          <a:p>
            <a:r>
              <a:rPr lang="en-US" sz="1400" dirty="0">
                <a:solidFill>
                  <a:schemeClr val="bg1">
                    <a:lumMod val="50000"/>
                  </a:schemeClr>
                </a:solidFill>
                <a:latin typeface="Candara"/>
                <a:cs typeface="Candara"/>
              </a:rPr>
              <a:t>Weddell, </a:t>
            </a:r>
            <a:r>
              <a:rPr lang="en-US" sz="1400" i="1" dirty="0">
                <a:solidFill>
                  <a:schemeClr val="bg1">
                    <a:lumMod val="50000"/>
                  </a:schemeClr>
                </a:solidFill>
                <a:latin typeface="Candara"/>
                <a:cs typeface="Candara"/>
              </a:rPr>
              <a:t>Forming Intentional Disciples</a:t>
            </a:r>
            <a:r>
              <a:rPr lang="en-US" sz="1400" dirty="0">
                <a:solidFill>
                  <a:schemeClr val="bg1">
                    <a:lumMod val="50000"/>
                  </a:schemeClr>
                </a:solidFill>
                <a:latin typeface="Candara"/>
                <a:cs typeface="Candara"/>
              </a:rPr>
              <a:t>, 80-81</a:t>
            </a:r>
            <a:endParaRPr lang="en-US" sz="2000" dirty="0">
              <a:solidFill>
                <a:schemeClr val="bg1">
                  <a:lumMod val="50000"/>
                </a:schemeClr>
              </a:solidFill>
              <a:latin typeface="Candara"/>
              <a:cs typeface="Candar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1235" y="559837"/>
            <a:ext cx="4318549" cy="4842587"/>
          </a:xfrm>
        </p:spPr>
        <p:txBody>
          <a:bodyPr anchor="b">
            <a:normAutofit fontScale="90000"/>
          </a:bodyPr>
          <a:lstStyle/>
          <a:p>
            <a:r>
              <a:rPr lang="en-US" dirty="0"/>
              <a:t>Title</a:t>
            </a:r>
            <a:br>
              <a:rPr lang="en-US" dirty="0"/>
            </a:br>
            <a:r>
              <a:rPr lang="en-US" u="sng" dirty="0"/>
              <a:t/>
            </a:r>
            <a:br>
              <a:rPr lang="en-US" u="sng" dirty="0"/>
            </a:br>
            <a:r>
              <a:rPr lang="en-US" i="1" dirty="0"/>
              <a:t>Forming</a:t>
            </a:r>
            <a:r>
              <a:rPr lang="en-US" dirty="0"/>
              <a:t>: helping others</a:t>
            </a:r>
            <a:br>
              <a:rPr lang="en-US" dirty="0"/>
            </a:br>
            <a:r>
              <a:rPr lang="en-US" dirty="0"/>
              <a:t/>
            </a:r>
            <a:br>
              <a:rPr lang="en-US" dirty="0"/>
            </a:br>
            <a:r>
              <a:rPr lang="en-US" i="1" dirty="0"/>
              <a:t>Intentional</a:t>
            </a:r>
            <a:r>
              <a:rPr lang="en-US" dirty="0"/>
              <a:t>: active, conscious, willing, enthused </a:t>
            </a:r>
            <a:r>
              <a:rPr lang="en-US" sz="1600" dirty="0"/>
              <a:t>(see detailed explanation further down)</a:t>
            </a:r>
            <a:r>
              <a:rPr lang="en-US" dirty="0"/>
              <a:t/>
            </a:r>
            <a:br>
              <a:rPr lang="en-US" dirty="0"/>
            </a:br>
            <a:r>
              <a:rPr lang="en-US" dirty="0"/>
              <a:t/>
            </a:r>
            <a:br>
              <a:rPr lang="en-US" dirty="0"/>
            </a:br>
            <a:r>
              <a:rPr lang="en-US" i="1" dirty="0"/>
              <a:t>Disciples</a:t>
            </a:r>
            <a:r>
              <a:rPr lang="en-US" dirty="0"/>
              <a:t>: those who learn and follow the ways of Jesus</a:t>
            </a:r>
          </a:p>
        </p:txBody>
      </p:sp>
      <p:pic>
        <p:nvPicPr>
          <p:cNvPr id="3" name="Picture 2">
            <a:extLst>
              <a:ext uri="{FF2B5EF4-FFF2-40B4-BE49-F238E27FC236}">
                <a16:creationId xmlns:a16="http://schemas.microsoft.com/office/drawing/2014/main" xmlns="" id="{7C0A450D-2693-44DD-AF5D-D6624CECA981}"/>
              </a:ext>
            </a:extLst>
          </p:cNvPr>
          <p:cNvPicPr>
            <a:picLocks noChangeAspect="1"/>
          </p:cNvPicPr>
          <p:nvPr/>
        </p:nvPicPr>
        <p:blipFill rotWithShape="1">
          <a:blip r:embed="rId2"/>
          <a:srcRect l="3685" r="25648" b="-1"/>
          <a:stretch/>
        </p:blipFill>
        <p:spPr>
          <a:xfrm>
            <a:off x="20" y="10"/>
            <a:ext cx="7315180" cy="6857990"/>
          </a:xfrm>
          <a:prstGeom prst="rect">
            <a:avLst/>
          </a:prstGeom>
          <a:noFill/>
        </p:spPr>
      </p:pic>
    </p:spTree>
    <p:extLst>
      <p:ext uri="{BB962C8B-B14F-4D97-AF65-F5344CB8AC3E}">
        <p14:creationId xmlns:p14="http://schemas.microsoft.com/office/powerpoint/2010/main" val="3139370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7500">
              <a:srgbClr val="E59F1D"/>
            </a:gs>
            <a:gs pos="95000">
              <a:schemeClr val="accent6"/>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278880" y="685800"/>
            <a:ext cx="5414010" cy="5340096"/>
          </a:xfrm>
        </p:spPr>
        <p:txBody>
          <a:bodyPr>
            <a:normAutofit/>
          </a:bodyPr>
          <a:lstStyle/>
          <a:p>
            <a:r>
              <a:rPr lang="en-GB" sz="2400" u="sng" dirty="0"/>
              <a:t>First step </a:t>
            </a:r>
            <a:r>
              <a:rPr lang="en-GB" sz="2400" dirty="0"/>
              <a:t>towards discipleship is to </a:t>
            </a:r>
            <a:r>
              <a:rPr lang="en-GB" sz="2400" i="1" dirty="0"/>
              <a:t>know the Gifts of the Holy Spirit</a:t>
            </a:r>
            <a:r>
              <a:rPr lang="en-GB" sz="2400" dirty="0"/>
              <a:t>, because the Spirit’s gifts are essential for learning and passing on our faith. P.91</a:t>
            </a:r>
          </a:p>
          <a:p>
            <a:endParaRPr lang="en-GB" sz="2400" dirty="0"/>
          </a:p>
          <a:p>
            <a:r>
              <a:rPr lang="en-GB" sz="2400" dirty="0"/>
              <a:t>See Fr. Gabor’s other presentation on the gifts of the Holy Spirit (</a:t>
            </a:r>
            <a:r>
              <a:rPr lang="en-GB" sz="2400" dirty="0">
                <a:hlinkClick r:id="rId3"/>
              </a:rPr>
              <a:t>https://www.stpetersaberdeen.com/faith-journey-for-grown-ups.html</a:t>
            </a:r>
            <a:r>
              <a:rPr lang="en-GB" sz="2400" dirty="0"/>
              <a:t>or </a:t>
            </a:r>
            <a:r>
              <a:rPr lang="en-GB" sz="2400" dirty="0">
                <a:hlinkClick r:id="rId4"/>
              </a:rPr>
              <a:t>https://www.sacredhearttorry.com/talks-by-fr-gabor.html</a:t>
            </a:r>
            <a:r>
              <a:rPr lang="en-GB" sz="2400" dirty="0"/>
              <a:t>)!</a:t>
            </a:r>
          </a:p>
        </p:txBody>
      </p:sp>
      <p:pic>
        <p:nvPicPr>
          <p:cNvPr id="6" name="Picture 5" descr="A close up of food&#10;&#10;Description automatically generated">
            <a:extLst>
              <a:ext uri="{FF2B5EF4-FFF2-40B4-BE49-F238E27FC236}">
                <a16:creationId xmlns:a16="http://schemas.microsoft.com/office/drawing/2014/main" xmlns="" id="{1047FC5E-7199-43F5-ADB5-00F7C0DF527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178398" y="868680"/>
            <a:ext cx="5758787" cy="4325489"/>
          </a:xfrm>
          <a:prstGeom prst="rect">
            <a:avLst/>
          </a:prstGeom>
        </p:spPr>
      </p:pic>
    </p:spTree>
    <p:extLst>
      <p:ext uri="{BB962C8B-B14F-4D97-AF65-F5344CB8AC3E}">
        <p14:creationId xmlns:p14="http://schemas.microsoft.com/office/powerpoint/2010/main" val="97466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7500">
              <a:srgbClr val="E59F1D"/>
            </a:gs>
            <a:gs pos="95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432178" y="1502390"/>
            <a:ext cx="1329811" cy="1323439"/>
          </a:xfrm>
          <a:prstGeom prst="rect">
            <a:avLst/>
          </a:prstGeom>
          <a:noFill/>
        </p:spPr>
        <p:txBody>
          <a:bodyPr wrap="none" rtlCol="0">
            <a:spAutoFit/>
          </a:bodyPr>
          <a:lstStyle/>
          <a:p>
            <a:pPr algn="ctr"/>
            <a:r>
              <a:rPr lang="en-US" sz="4000" dirty="0">
                <a:latin typeface="Candara"/>
                <a:cs typeface="Candara"/>
              </a:rPr>
              <a:t>key</a:t>
            </a:r>
          </a:p>
          <a:p>
            <a:pPr algn="ctr"/>
            <a:r>
              <a:rPr lang="en-US" sz="4000" dirty="0">
                <a:latin typeface="Candara"/>
                <a:cs typeface="Candara"/>
              </a:rPr>
              <a:t>point</a:t>
            </a:r>
            <a:endParaRPr lang="en-US" dirty="0">
              <a:latin typeface="Candara"/>
              <a:cs typeface="Candara"/>
            </a:endParaRPr>
          </a:p>
        </p:txBody>
      </p:sp>
      <p:sp>
        <p:nvSpPr>
          <p:cNvPr id="5" name="TextBox 4"/>
          <p:cNvSpPr txBox="1"/>
          <p:nvPr/>
        </p:nvSpPr>
        <p:spPr>
          <a:xfrm>
            <a:off x="2627766" y="167080"/>
            <a:ext cx="1727200" cy="3154710"/>
          </a:xfrm>
          <a:prstGeom prst="rect">
            <a:avLst/>
          </a:prstGeom>
          <a:noFill/>
        </p:spPr>
        <p:txBody>
          <a:bodyPr wrap="square" rtlCol="0">
            <a:spAutoFit/>
          </a:bodyPr>
          <a:lstStyle/>
          <a:p>
            <a:r>
              <a:rPr lang="en-US" sz="19900" dirty="0">
                <a:latin typeface="Bell MT"/>
                <a:cs typeface="Bell MT"/>
              </a:rPr>
              <a:t>4</a:t>
            </a:r>
          </a:p>
        </p:txBody>
      </p:sp>
      <p:sp>
        <p:nvSpPr>
          <p:cNvPr id="6" name="TextBox 5"/>
          <p:cNvSpPr txBox="1"/>
          <p:nvPr/>
        </p:nvSpPr>
        <p:spPr>
          <a:xfrm>
            <a:off x="1646646" y="3647451"/>
            <a:ext cx="8741954" cy="769441"/>
          </a:xfrm>
          <a:prstGeom prst="rect">
            <a:avLst/>
          </a:prstGeom>
          <a:noFill/>
        </p:spPr>
        <p:txBody>
          <a:bodyPr wrap="square" rtlCol="0">
            <a:spAutoFit/>
          </a:bodyPr>
          <a:lstStyle/>
          <a:p>
            <a:pPr algn="ctr"/>
            <a:r>
              <a:rPr lang="en-US" sz="4000" dirty="0">
                <a:latin typeface="Georgia"/>
                <a:cs typeface="Georgia"/>
              </a:rPr>
              <a:t>seek </a:t>
            </a:r>
            <a:r>
              <a:rPr lang="en-US" sz="4400" i="1" dirty="0">
                <a:solidFill>
                  <a:srgbClr val="376092"/>
                </a:solidFill>
                <a:latin typeface="Georgia"/>
                <a:cs typeface="Georgia"/>
              </a:rPr>
              <a:t>stories</a:t>
            </a:r>
            <a:r>
              <a:rPr lang="en-US" sz="4000" dirty="0">
                <a:latin typeface="Georgia"/>
                <a:cs typeface="Georgia"/>
              </a:rPr>
              <a:t>, not labels</a:t>
            </a:r>
            <a:endParaRPr lang="en-US" sz="3200" i="1" dirty="0">
              <a:solidFill>
                <a:schemeClr val="accent2">
                  <a:lumMod val="75000"/>
                </a:schemeClr>
              </a:solidFill>
              <a:latin typeface="Georgia"/>
              <a:cs typeface="Georgi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7500">
              <a:srgbClr val="E59F1D"/>
            </a:gs>
            <a:gs pos="95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13" name="TextBox 12"/>
          <p:cNvSpPr txBox="1"/>
          <p:nvPr/>
        </p:nvSpPr>
        <p:spPr>
          <a:xfrm>
            <a:off x="4140682" y="-1467939"/>
            <a:ext cx="5940879" cy="9325630"/>
          </a:xfrm>
          <a:prstGeom prst="rect">
            <a:avLst/>
          </a:prstGeom>
          <a:noFill/>
        </p:spPr>
        <p:txBody>
          <a:bodyPr wrap="square" rtlCol="0">
            <a:spAutoFit/>
          </a:bodyPr>
          <a:lstStyle/>
          <a:p>
            <a:r>
              <a:rPr lang="en-US" sz="60000" dirty="0">
                <a:solidFill>
                  <a:srgbClr val="000090"/>
                </a:solidFill>
                <a:latin typeface="Calibri"/>
                <a:cs typeface="Calibri"/>
              </a:rPr>
              <a:t>?</a:t>
            </a:r>
          </a:p>
        </p:txBody>
      </p:sp>
      <p:sp>
        <p:nvSpPr>
          <p:cNvPr id="4" name="TextBox 3"/>
          <p:cNvSpPr txBox="1"/>
          <p:nvPr/>
        </p:nvSpPr>
        <p:spPr>
          <a:xfrm>
            <a:off x="1615253" y="507832"/>
            <a:ext cx="2111064"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r>
              <a:rPr lang="en-US" sz="3600" dirty="0">
                <a:solidFill>
                  <a:schemeClr val="bg2"/>
                </a:solidFill>
                <a:latin typeface="Candara"/>
                <a:ea typeface="Verdana" pitchFamily="34" charset="0"/>
                <a:cs typeface="Candara"/>
              </a:rPr>
              <a:t>baptized</a:t>
            </a:r>
          </a:p>
        </p:txBody>
      </p:sp>
      <p:sp>
        <p:nvSpPr>
          <p:cNvPr id="5" name="TextBox 4"/>
          <p:cNvSpPr txBox="1"/>
          <p:nvPr/>
        </p:nvSpPr>
        <p:spPr>
          <a:xfrm>
            <a:off x="4140681" y="1"/>
            <a:ext cx="1778852" cy="830997"/>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4800" dirty="0">
                <a:solidFill>
                  <a:schemeClr val="bg2"/>
                </a:solidFill>
                <a:latin typeface="Candara"/>
                <a:ea typeface="Verdana" pitchFamily="34" charset="0"/>
                <a:cs typeface="Candara"/>
              </a:rPr>
              <a:t>liberal</a:t>
            </a:r>
          </a:p>
        </p:txBody>
      </p:sp>
      <p:sp>
        <p:nvSpPr>
          <p:cNvPr id="6" name="TextBox 5"/>
          <p:cNvSpPr txBox="1"/>
          <p:nvPr/>
        </p:nvSpPr>
        <p:spPr>
          <a:xfrm>
            <a:off x="5092635" y="3707209"/>
            <a:ext cx="2627943" cy="76944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4400" dirty="0">
                <a:solidFill>
                  <a:schemeClr val="bg2"/>
                </a:solidFill>
                <a:latin typeface="Candara"/>
                <a:ea typeface="Verdana" pitchFamily="34" charset="0"/>
                <a:cs typeface="Candara"/>
              </a:rPr>
              <a:t>confirmed</a:t>
            </a:r>
          </a:p>
        </p:txBody>
      </p:sp>
      <p:sp>
        <p:nvSpPr>
          <p:cNvPr id="7" name="TextBox 6"/>
          <p:cNvSpPr txBox="1"/>
          <p:nvPr/>
        </p:nvSpPr>
        <p:spPr>
          <a:xfrm>
            <a:off x="8895175" y="2983690"/>
            <a:ext cx="1374695"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200" dirty="0">
                <a:solidFill>
                  <a:schemeClr val="bg2"/>
                </a:solidFill>
                <a:latin typeface="Candara"/>
                <a:ea typeface="Verdana" pitchFamily="34" charset="0"/>
                <a:cs typeface="Candara"/>
              </a:rPr>
              <a:t>atheist</a:t>
            </a:r>
          </a:p>
        </p:txBody>
      </p:sp>
      <p:sp>
        <p:nvSpPr>
          <p:cNvPr id="8" name="TextBox 7"/>
          <p:cNvSpPr txBox="1"/>
          <p:nvPr/>
        </p:nvSpPr>
        <p:spPr>
          <a:xfrm>
            <a:off x="2055958" y="2387293"/>
            <a:ext cx="849436"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600" dirty="0">
                <a:solidFill>
                  <a:schemeClr val="bg2"/>
                </a:solidFill>
                <a:latin typeface="Candara"/>
                <a:ea typeface="Verdana" pitchFamily="34" charset="0"/>
                <a:cs typeface="Candara"/>
              </a:rPr>
              <a:t>left</a:t>
            </a:r>
          </a:p>
        </p:txBody>
      </p:sp>
      <p:sp>
        <p:nvSpPr>
          <p:cNvPr id="9" name="TextBox 8"/>
          <p:cNvSpPr txBox="1"/>
          <p:nvPr/>
        </p:nvSpPr>
        <p:spPr>
          <a:xfrm>
            <a:off x="5715001" y="5034170"/>
            <a:ext cx="4868941" cy="70788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4000" dirty="0">
                <a:solidFill>
                  <a:schemeClr val="bg2"/>
                </a:solidFill>
                <a:latin typeface="Candara"/>
                <a:ea typeface="Verdana" pitchFamily="34" charset="0"/>
                <a:cs typeface="Candara"/>
              </a:rPr>
              <a:t>married in the Church</a:t>
            </a:r>
          </a:p>
        </p:txBody>
      </p:sp>
      <p:sp>
        <p:nvSpPr>
          <p:cNvPr id="10" name="TextBox 9"/>
          <p:cNvSpPr txBox="1"/>
          <p:nvPr/>
        </p:nvSpPr>
        <p:spPr>
          <a:xfrm>
            <a:off x="1667306" y="5762445"/>
            <a:ext cx="3910220" cy="923330"/>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5400" dirty="0">
                <a:solidFill>
                  <a:schemeClr val="bg2"/>
                </a:solidFill>
                <a:latin typeface="Candara"/>
                <a:ea typeface="Verdana" pitchFamily="34" charset="0"/>
                <a:cs typeface="Candara"/>
              </a:rPr>
              <a:t>conservative</a:t>
            </a:r>
          </a:p>
        </p:txBody>
      </p:sp>
      <p:sp>
        <p:nvSpPr>
          <p:cNvPr id="11" name="TextBox 10"/>
          <p:cNvSpPr txBox="1"/>
          <p:nvPr/>
        </p:nvSpPr>
        <p:spPr>
          <a:xfrm>
            <a:off x="7036095" y="1802516"/>
            <a:ext cx="2112077"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200" dirty="0">
                <a:solidFill>
                  <a:schemeClr val="bg2"/>
                </a:solidFill>
                <a:latin typeface="Candara"/>
                <a:ea typeface="Verdana" pitchFamily="34" charset="0"/>
                <a:cs typeface="Candara"/>
              </a:rPr>
              <a:t>evangelical</a:t>
            </a:r>
          </a:p>
        </p:txBody>
      </p:sp>
      <p:sp>
        <p:nvSpPr>
          <p:cNvPr id="12" name="TextBox 11"/>
          <p:cNvSpPr txBox="1"/>
          <p:nvPr/>
        </p:nvSpPr>
        <p:spPr>
          <a:xfrm>
            <a:off x="1529284" y="4287152"/>
            <a:ext cx="1175817"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r>
              <a:rPr lang="en-US" sz="3200" dirty="0">
                <a:solidFill>
                  <a:schemeClr val="bg2"/>
                </a:solidFill>
                <a:latin typeface="Candara"/>
                <a:ea typeface="Verdana" pitchFamily="34" charset="0"/>
                <a:cs typeface="Candara"/>
              </a:rPr>
              <a:t>right</a:t>
            </a:r>
          </a:p>
        </p:txBody>
      </p:sp>
      <p:sp>
        <p:nvSpPr>
          <p:cNvPr id="14" name="TextBox 13"/>
          <p:cNvSpPr txBox="1"/>
          <p:nvPr/>
        </p:nvSpPr>
        <p:spPr>
          <a:xfrm>
            <a:off x="2905395" y="1415773"/>
            <a:ext cx="2369683"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r>
              <a:rPr lang="en-US" sz="3200" dirty="0">
                <a:solidFill>
                  <a:schemeClr val="bg2"/>
                </a:solidFill>
                <a:latin typeface="Candara"/>
                <a:ea typeface="Verdana" pitchFamily="34" charset="0"/>
                <a:cs typeface="Candara"/>
              </a:rPr>
              <a:t>progressive</a:t>
            </a:r>
          </a:p>
        </p:txBody>
      </p:sp>
      <p:sp>
        <p:nvSpPr>
          <p:cNvPr id="15" name="TextBox 14"/>
          <p:cNvSpPr txBox="1"/>
          <p:nvPr/>
        </p:nvSpPr>
        <p:spPr>
          <a:xfrm>
            <a:off x="6348747" y="830997"/>
            <a:ext cx="3381855"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200" dirty="0">
                <a:solidFill>
                  <a:schemeClr val="bg2"/>
                </a:solidFill>
                <a:latin typeface="Candara"/>
                <a:ea typeface="Verdana" pitchFamily="34" charset="0"/>
                <a:cs typeface="Candara"/>
              </a:rPr>
              <a:t>practicing Catholic</a:t>
            </a:r>
          </a:p>
        </p:txBody>
      </p:sp>
      <p:sp>
        <p:nvSpPr>
          <p:cNvPr id="16" name="TextBox 15"/>
          <p:cNvSpPr txBox="1"/>
          <p:nvPr/>
        </p:nvSpPr>
        <p:spPr>
          <a:xfrm>
            <a:off x="6636205" y="6227999"/>
            <a:ext cx="3687628"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200" dirty="0">
                <a:solidFill>
                  <a:schemeClr val="bg2"/>
                </a:solidFill>
                <a:latin typeface="Candara"/>
                <a:ea typeface="Verdana" pitchFamily="34" charset="0"/>
                <a:cs typeface="Candara"/>
              </a:rPr>
              <a:t>fallen away Catholic</a:t>
            </a:r>
          </a:p>
        </p:txBody>
      </p:sp>
      <p:sp>
        <p:nvSpPr>
          <p:cNvPr id="17" name="TextBox 16"/>
          <p:cNvSpPr txBox="1"/>
          <p:nvPr/>
        </p:nvSpPr>
        <p:spPr>
          <a:xfrm>
            <a:off x="2968895" y="3270701"/>
            <a:ext cx="1577325"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600" dirty="0">
                <a:solidFill>
                  <a:schemeClr val="bg2"/>
                </a:solidFill>
                <a:latin typeface="Candara"/>
                <a:ea typeface="Verdana" pitchFamily="34" charset="0"/>
                <a:cs typeface="Candara"/>
              </a:rPr>
              <a:t>pro-life</a:t>
            </a:r>
          </a:p>
        </p:txBody>
      </p:sp>
      <p:sp>
        <p:nvSpPr>
          <p:cNvPr id="18" name="TextBox 17"/>
          <p:cNvSpPr txBox="1"/>
          <p:nvPr/>
        </p:nvSpPr>
        <p:spPr>
          <a:xfrm>
            <a:off x="3121294" y="4548763"/>
            <a:ext cx="1689134"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600" dirty="0">
                <a:solidFill>
                  <a:schemeClr val="bg2"/>
                </a:solidFill>
                <a:latin typeface="Candara"/>
                <a:ea typeface="Verdana" pitchFamily="34" charset="0"/>
                <a:cs typeface="Candara"/>
              </a:rPr>
              <a:t>convert</a:t>
            </a:r>
          </a:p>
        </p:txBody>
      </p:sp>
      <p:sp>
        <p:nvSpPr>
          <p:cNvPr id="19" name="TextBox 18"/>
          <p:cNvSpPr txBox="1"/>
          <p:nvPr/>
        </p:nvSpPr>
        <p:spPr>
          <a:xfrm>
            <a:off x="8335639" y="3917032"/>
            <a:ext cx="1625064" cy="76944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4400" dirty="0">
                <a:solidFill>
                  <a:schemeClr val="bg2"/>
                </a:solidFill>
                <a:latin typeface="Candara"/>
                <a:ea typeface="Verdana" pitchFamily="34" charset="0"/>
                <a:cs typeface="Candara"/>
              </a:rPr>
              <a:t>clergy</a:t>
            </a:r>
          </a:p>
        </p:txBody>
      </p:sp>
      <p:sp>
        <p:nvSpPr>
          <p:cNvPr id="20" name="TextBox 19"/>
          <p:cNvSpPr txBox="1"/>
          <p:nvPr/>
        </p:nvSpPr>
        <p:spPr>
          <a:xfrm>
            <a:off x="7720577" y="0"/>
            <a:ext cx="907420"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r>
              <a:rPr lang="en-US" sz="3200" dirty="0">
                <a:solidFill>
                  <a:schemeClr val="bg2"/>
                </a:solidFill>
                <a:latin typeface="Candara"/>
                <a:ea typeface="Verdana" pitchFamily="34" charset="0"/>
                <a:cs typeface="Candara"/>
              </a:rPr>
              <a:t>laity</a:t>
            </a:r>
          </a:p>
        </p:txBody>
      </p:sp>
      <p:sp>
        <p:nvSpPr>
          <p:cNvPr id="21" name="TextBox 20"/>
          <p:cNvSpPr txBox="1"/>
          <p:nvPr/>
        </p:nvSpPr>
        <p:spPr>
          <a:xfrm>
            <a:off x="4423405" y="2448847"/>
            <a:ext cx="1338458"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r>
              <a:rPr lang="en-US" sz="3200" dirty="0">
                <a:solidFill>
                  <a:schemeClr val="bg2"/>
                </a:solidFill>
                <a:latin typeface="Candara"/>
                <a:ea typeface="Verdana" pitchFamily="34" charset="0"/>
                <a:cs typeface="Candara"/>
              </a:rPr>
              <a:t>active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47500">
              <a:srgbClr val="E59F1D"/>
            </a:gs>
            <a:gs pos="95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 y="822960"/>
            <a:ext cx="4869180" cy="3966210"/>
          </a:xfrm>
        </p:spPr>
        <p:txBody>
          <a:bodyPr anchor="b">
            <a:noAutofit/>
          </a:bodyPr>
          <a:lstStyle/>
          <a:p>
            <a:r>
              <a:rPr lang="en-GB" sz="2800" dirty="0"/>
              <a:t>Basic STORY of Jesus’ life (Kerygma): </a:t>
            </a:r>
            <a:br>
              <a:rPr lang="en-GB" sz="2800" dirty="0"/>
            </a:br>
            <a:r>
              <a:rPr lang="en-GB" sz="2800" dirty="0"/>
              <a:t/>
            </a:r>
            <a:br>
              <a:rPr lang="en-GB" sz="2800" dirty="0"/>
            </a:br>
            <a:r>
              <a:rPr lang="en-GB" sz="2800" dirty="0"/>
              <a:t>life, suffering, death, resurrection of Jesus Christ</a:t>
            </a:r>
            <a:br>
              <a:rPr lang="en-GB" sz="2800" dirty="0"/>
            </a:br>
            <a:r>
              <a:rPr lang="en-GB" sz="2800" dirty="0"/>
              <a:t/>
            </a:r>
            <a:br>
              <a:rPr lang="en-GB" sz="2800" dirty="0"/>
            </a:br>
            <a:r>
              <a:rPr lang="en-GB" sz="2800" dirty="0"/>
              <a:t>Pass it on, by witnessing these in your own life and by words, because it  is needed to awaken Faith!</a:t>
            </a:r>
          </a:p>
        </p:txBody>
      </p:sp>
      <p:pic>
        <p:nvPicPr>
          <p:cNvPr id="10" name="Picture 9" descr="A wooden table&#10;&#10;Description automatically generated">
            <a:extLst>
              <a:ext uri="{FF2B5EF4-FFF2-40B4-BE49-F238E27FC236}">
                <a16:creationId xmlns:a16="http://schemas.microsoft.com/office/drawing/2014/main" xmlns="" id="{23762BFC-219C-4DE9-B24F-958D7E4D62B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6701" r="14132"/>
          <a:stretch/>
        </p:blipFill>
        <p:spPr>
          <a:xfrm>
            <a:off x="5172868" y="685800"/>
            <a:ext cx="6560345" cy="4972050"/>
          </a:xfrm>
          <a:prstGeom prst="rect">
            <a:avLst/>
          </a:prstGeom>
          <a:noFill/>
        </p:spPr>
      </p:pic>
      <p:sp>
        <p:nvSpPr>
          <p:cNvPr id="11" name="TextBox 10">
            <a:extLst>
              <a:ext uri="{FF2B5EF4-FFF2-40B4-BE49-F238E27FC236}">
                <a16:creationId xmlns:a16="http://schemas.microsoft.com/office/drawing/2014/main" xmlns="" id="{400938E2-506E-4116-81BA-A20C08BBBD12}"/>
              </a:ext>
            </a:extLst>
          </p:cNvPr>
          <p:cNvSpPr txBox="1"/>
          <p:nvPr/>
        </p:nvSpPr>
        <p:spPr>
          <a:xfrm>
            <a:off x="9503115" y="5972145"/>
            <a:ext cx="223009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teapartyrecord.blogspot.com/2015/11/9-sinister-ways-fundamental-christians.html">
                  <a:extLst>
                    <a:ext uri="{A12FA001-AC4F-418D-AE19-62706E023703}">
                      <ahyp:hlinkClr xmlns:ahyp="http://schemas.microsoft.com/office/drawing/2018/hyperlinkcolor" xmlns=""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GB" sz="700">
              <a:solidFill>
                <a:srgbClr val="FFFFFF"/>
              </a:solidFill>
            </a:endParaRPr>
          </a:p>
        </p:txBody>
      </p:sp>
    </p:spTree>
    <p:extLst>
      <p:ext uri="{BB962C8B-B14F-4D97-AF65-F5344CB8AC3E}">
        <p14:creationId xmlns:p14="http://schemas.microsoft.com/office/powerpoint/2010/main" val="279876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27000">
              <a:srgbClr val="E59F1D"/>
            </a:gs>
            <a:gs pos="1000">
              <a:srgbClr val="FF0000"/>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618367" y="1020536"/>
            <a:ext cx="1329811" cy="1323439"/>
          </a:xfrm>
          <a:prstGeom prst="rect">
            <a:avLst/>
          </a:prstGeom>
          <a:noFill/>
        </p:spPr>
        <p:txBody>
          <a:bodyPr wrap="none" rtlCol="0">
            <a:spAutoFit/>
          </a:bodyPr>
          <a:lstStyle/>
          <a:p>
            <a:pPr algn="ctr"/>
            <a:r>
              <a:rPr lang="en-US" sz="4000" dirty="0">
                <a:latin typeface="Candara"/>
                <a:cs typeface="Candara"/>
              </a:rPr>
              <a:t>key</a:t>
            </a:r>
          </a:p>
          <a:p>
            <a:pPr algn="ctr"/>
            <a:r>
              <a:rPr lang="en-US" sz="4000" dirty="0">
                <a:latin typeface="Candara"/>
                <a:cs typeface="Candara"/>
              </a:rPr>
              <a:t>point</a:t>
            </a:r>
            <a:endParaRPr lang="en-US" dirty="0">
              <a:latin typeface="Candara"/>
              <a:cs typeface="Candara"/>
            </a:endParaRPr>
          </a:p>
        </p:txBody>
      </p:sp>
      <p:sp>
        <p:nvSpPr>
          <p:cNvPr id="5" name="TextBox 4"/>
          <p:cNvSpPr txBox="1"/>
          <p:nvPr/>
        </p:nvSpPr>
        <p:spPr>
          <a:xfrm>
            <a:off x="2790269" y="-236456"/>
            <a:ext cx="1727200" cy="3154710"/>
          </a:xfrm>
          <a:prstGeom prst="rect">
            <a:avLst/>
          </a:prstGeom>
          <a:noFill/>
        </p:spPr>
        <p:txBody>
          <a:bodyPr wrap="square" rtlCol="0">
            <a:spAutoFit/>
          </a:bodyPr>
          <a:lstStyle/>
          <a:p>
            <a:r>
              <a:rPr lang="en-US" sz="19900" dirty="0">
                <a:latin typeface="Bell MT"/>
                <a:cs typeface="Bell MT"/>
              </a:rPr>
              <a:t>5</a:t>
            </a:r>
          </a:p>
        </p:txBody>
      </p:sp>
      <p:sp>
        <p:nvSpPr>
          <p:cNvPr id="6" name="TextBox 5"/>
          <p:cNvSpPr txBox="1"/>
          <p:nvPr/>
        </p:nvSpPr>
        <p:spPr>
          <a:xfrm>
            <a:off x="1816100" y="3093135"/>
            <a:ext cx="8559800" cy="1200329"/>
          </a:xfrm>
          <a:prstGeom prst="rect">
            <a:avLst/>
          </a:prstGeom>
          <a:noFill/>
        </p:spPr>
        <p:txBody>
          <a:bodyPr wrap="square" rtlCol="0">
            <a:spAutoFit/>
          </a:bodyPr>
          <a:lstStyle/>
          <a:p>
            <a:pPr algn="ctr"/>
            <a:r>
              <a:rPr lang="en-US" sz="3600" dirty="0">
                <a:latin typeface="Georgia"/>
                <a:cs typeface="Georgia"/>
              </a:rPr>
              <a:t>offering a </a:t>
            </a:r>
            <a:r>
              <a:rPr lang="en-US" sz="3600" b="1" i="1" dirty="0">
                <a:solidFill>
                  <a:schemeClr val="accent1">
                    <a:lumMod val="75000"/>
                  </a:schemeClr>
                </a:solidFill>
                <a:latin typeface="Georgia"/>
                <a:cs typeface="Georgia"/>
              </a:rPr>
              <a:t>framework </a:t>
            </a:r>
            <a:r>
              <a:rPr lang="en-US" sz="3600" dirty="0">
                <a:latin typeface="Georgia"/>
                <a:cs typeface="Georgia"/>
              </a:rPr>
              <a:t>for</a:t>
            </a:r>
          </a:p>
          <a:p>
            <a:pPr algn="ctr"/>
            <a:r>
              <a:rPr lang="en-US" sz="3600" i="1" dirty="0">
                <a:latin typeface="Georgia"/>
                <a:cs typeface="Georgia"/>
              </a:rPr>
              <a:t>Forming intentional Disciples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93000">
              <a:srgbClr val="FFFF00"/>
            </a:gs>
            <a:gs pos="47500">
              <a:srgbClr val="E59F1D"/>
            </a:gs>
            <a:gs pos="1000">
              <a:srgbClr val="FF0000"/>
            </a:gs>
          </a:gsLst>
          <a:lin ang="5400000" scaled="1"/>
        </a:gradFill>
        <a:effectLst/>
      </p:bgPr>
    </p:bg>
    <p:spTree>
      <p:nvGrpSpPr>
        <p:cNvPr id="1" name=""/>
        <p:cNvGrpSpPr/>
        <p:nvPr/>
      </p:nvGrpSpPr>
      <p:grpSpPr>
        <a:xfrm>
          <a:off x="0" y="0"/>
          <a:ext cx="0" cy="0"/>
          <a:chOff x="0" y="0"/>
          <a:chExt cx="0" cy="0"/>
        </a:xfrm>
      </p:grpSpPr>
      <p:pic>
        <p:nvPicPr>
          <p:cNvPr id="3" name="Picture 2" descr="A person riding on the back of a sunset&#10;&#10;Description automatically generated">
            <a:extLst>
              <a:ext uri="{FF2B5EF4-FFF2-40B4-BE49-F238E27FC236}">
                <a16:creationId xmlns:a16="http://schemas.microsoft.com/office/drawing/2014/main" xmlns="" id="{F7EE13C2-0E99-498D-96CD-E103B25AD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31" y="1795726"/>
            <a:ext cx="4538484" cy="3025656"/>
          </a:xfrm>
          <a:prstGeom prst="rect">
            <a:avLst/>
          </a:prstGeom>
        </p:spPr>
      </p:pic>
      <p:pic>
        <p:nvPicPr>
          <p:cNvPr id="12" name="Picture 11"/>
          <p:cNvPicPr>
            <a:picLocks noChangeAspect="1"/>
          </p:cNvPicPr>
          <p:nvPr/>
        </p:nvPicPr>
        <p:blipFill>
          <a:blip r:embed="rId4"/>
          <a:stretch>
            <a:fillRect/>
          </a:stretch>
        </p:blipFill>
        <p:spPr>
          <a:xfrm rot="20975636">
            <a:off x="3689440" y="4127451"/>
            <a:ext cx="1118963" cy="623096"/>
          </a:xfrm>
          <a:prstGeom prst="rect">
            <a:avLst/>
          </a:prstGeom>
        </p:spPr>
      </p:pic>
      <p:pic>
        <p:nvPicPr>
          <p:cNvPr id="6" name="Picture 5"/>
          <p:cNvPicPr>
            <a:picLocks noChangeAspect="1"/>
          </p:cNvPicPr>
          <p:nvPr/>
        </p:nvPicPr>
        <p:blipFill>
          <a:blip r:embed="rId4"/>
          <a:stretch>
            <a:fillRect/>
          </a:stretch>
        </p:blipFill>
        <p:spPr>
          <a:xfrm rot="20975636">
            <a:off x="2047849" y="5465630"/>
            <a:ext cx="1118963" cy="623096"/>
          </a:xfrm>
          <a:prstGeom prst="rect">
            <a:avLst/>
          </a:prstGeom>
        </p:spPr>
      </p:pic>
      <p:sp>
        <p:nvSpPr>
          <p:cNvPr id="7" name="TextBox 6"/>
          <p:cNvSpPr txBox="1"/>
          <p:nvPr/>
        </p:nvSpPr>
        <p:spPr>
          <a:xfrm>
            <a:off x="1678870" y="6098520"/>
            <a:ext cx="941384" cy="523220"/>
          </a:xfrm>
          <a:prstGeom prst="rect">
            <a:avLst/>
          </a:prstGeom>
          <a:noFill/>
        </p:spPr>
        <p:txBody>
          <a:bodyPr wrap="none" rtlCol="0">
            <a:spAutoFit/>
          </a:bodyPr>
          <a:lstStyle/>
          <a:p>
            <a:r>
              <a:rPr lang="en-US" sz="2800" dirty="0">
                <a:latin typeface="Georgia"/>
                <a:cs typeface="Georgia"/>
              </a:rPr>
              <a:t>trust</a:t>
            </a:r>
          </a:p>
        </p:txBody>
      </p:sp>
      <p:sp>
        <p:nvSpPr>
          <p:cNvPr id="8" name="TextBox 7"/>
          <p:cNvSpPr txBox="1"/>
          <p:nvPr/>
        </p:nvSpPr>
        <p:spPr>
          <a:xfrm>
            <a:off x="2800400" y="4846478"/>
            <a:ext cx="1569660" cy="523220"/>
          </a:xfrm>
          <a:prstGeom prst="rect">
            <a:avLst/>
          </a:prstGeom>
          <a:noFill/>
        </p:spPr>
        <p:txBody>
          <a:bodyPr wrap="none" rtlCol="0">
            <a:spAutoFit/>
          </a:bodyPr>
          <a:lstStyle/>
          <a:p>
            <a:pPr algn="ctr"/>
            <a:r>
              <a:rPr lang="en-US" sz="2800" dirty="0">
                <a:latin typeface="Georgia"/>
                <a:cs typeface="Georgia"/>
              </a:rPr>
              <a:t>curiosity</a:t>
            </a:r>
          </a:p>
        </p:txBody>
      </p:sp>
      <p:sp>
        <p:nvSpPr>
          <p:cNvPr id="9" name="TextBox 8"/>
          <p:cNvSpPr txBox="1"/>
          <p:nvPr/>
        </p:nvSpPr>
        <p:spPr>
          <a:xfrm>
            <a:off x="4344412" y="3508299"/>
            <a:ext cx="2344946" cy="523220"/>
          </a:xfrm>
          <a:prstGeom prst="rect">
            <a:avLst/>
          </a:prstGeom>
          <a:noFill/>
        </p:spPr>
        <p:txBody>
          <a:bodyPr wrap="square" rtlCol="0">
            <a:spAutoFit/>
          </a:bodyPr>
          <a:lstStyle/>
          <a:p>
            <a:pPr algn="ctr"/>
            <a:r>
              <a:rPr lang="en-US" sz="2800" dirty="0">
                <a:latin typeface="Georgia"/>
                <a:cs typeface="Georgia"/>
              </a:rPr>
              <a:t>openness</a:t>
            </a:r>
          </a:p>
        </p:txBody>
      </p:sp>
      <p:pic>
        <p:nvPicPr>
          <p:cNvPr id="13" name="Picture 12"/>
          <p:cNvPicPr>
            <a:picLocks noChangeAspect="1"/>
          </p:cNvPicPr>
          <p:nvPr/>
        </p:nvPicPr>
        <p:blipFill>
          <a:blip r:embed="rId4"/>
          <a:stretch>
            <a:fillRect/>
          </a:stretch>
        </p:blipFill>
        <p:spPr>
          <a:xfrm rot="20975636">
            <a:off x="5713321" y="2908613"/>
            <a:ext cx="1118963" cy="623096"/>
          </a:xfrm>
          <a:prstGeom prst="rect">
            <a:avLst/>
          </a:prstGeom>
        </p:spPr>
      </p:pic>
      <p:pic>
        <p:nvPicPr>
          <p:cNvPr id="14" name="Picture 13"/>
          <p:cNvPicPr>
            <a:picLocks noChangeAspect="1"/>
          </p:cNvPicPr>
          <p:nvPr/>
        </p:nvPicPr>
        <p:blipFill>
          <a:blip r:embed="rId4"/>
          <a:stretch>
            <a:fillRect/>
          </a:stretch>
        </p:blipFill>
        <p:spPr>
          <a:xfrm rot="20975636">
            <a:off x="7386166" y="1664012"/>
            <a:ext cx="1118963" cy="623096"/>
          </a:xfrm>
          <a:prstGeom prst="rect">
            <a:avLst/>
          </a:prstGeom>
        </p:spPr>
      </p:pic>
      <p:sp>
        <p:nvSpPr>
          <p:cNvPr id="17" name="TextBox 16"/>
          <p:cNvSpPr txBox="1"/>
          <p:nvPr/>
        </p:nvSpPr>
        <p:spPr>
          <a:xfrm>
            <a:off x="6248400" y="2361312"/>
            <a:ext cx="1957596" cy="523220"/>
          </a:xfrm>
          <a:prstGeom prst="rect">
            <a:avLst/>
          </a:prstGeom>
          <a:noFill/>
        </p:spPr>
        <p:txBody>
          <a:bodyPr wrap="square" rtlCol="0">
            <a:spAutoFit/>
          </a:bodyPr>
          <a:lstStyle/>
          <a:p>
            <a:pPr algn="ctr"/>
            <a:r>
              <a:rPr lang="en-US" sz="2800" dirty="0">
                <a:latin typeface="Georgia"/>
                <a:cs typeface="Georgia"/>
              </a:rPr>
              <a:t>seeking</a:t>
            </a:r>
          </a:p>
        </p:txBody>
      </p:sp>
      <p:sp>
        <p:nvSpPr>
          <p:cNvPr id="18" name="TextBox 17"/>
          <p:cNvSpPr txBox="1"/>
          <p:nvPr/>
        </p:nvSpPr>
        <p:spPr>
          <a:xfrm>
            <a:off x="8034546" y="715666"/>
            <a:ext cx="2633454" cy="954107"/>
          </a:xfrm>
          <a:prstGeom prst="rect">
            <a:avLst/>
          </a:prstGeom>
          <a:noFill/>
        </p:spPr>
        <p:txBody>
          <a:bodyPr wrap="square" rtlCol="0">
            <a:spAutoFit/>
          </a:bodyPr>
          <a:lstStyle/>
          <a:p>
            <a:pPr algn="ctr"/>
            <a:r>
              <a:rPr lang="en-US" sz="2800" dirty="0">
                <a:latin typeface="Georgia"/>
                <a:cs typeface="Georgia"/>
              </a:rPr>
              <a:t>intentional discipleship</a:t>
            </a:r>
          </a:p>
        </p:txBody>
      </p:sp>
      <p:sp>
        <p:nvSpPr>
          <p:cNvPr id="19" name="TextBox 18"/>
          <p:cNvSpPr txBox="1"/>
          <p:nvPr/>
        </p:nvSpPr>
        <p:spPr>
          <a:xfrm>
            <a:off x="7339095" y="4846478"/>
            <a:ext cx="619477" cy="1446550"/>
          </a:xfrm>
          <a:prstGeom prst="rect">
            <a:avLst/>
          </a:prstGeom>
          <a:noFill/>
        </p:spPr>
        <p:txBody>
          <a:bodyPr wrap="square" rtlCol="0">
            <a:spAutoFit/>
          </a:bodyPr>
          <a:lstStyle/>
          <a:p>
            <a:r>
              <a:rPr lang="en-US" sz="8800" b="1" dirty="0">
                <a:solidFill>
                  <a:srgbClr val="C0504D"/>
                </a:solidFill>
                <a:latin typeface="Georgia"/>
                <a:cs typeface="Georgia"/>
              </a:rPr>
              <a:t>5</a:t>
            </a:r>
          </a:p>
        </p:txBody>
      </p:sp>
      <p:sp>
        <p:nvSpPr>
          <p:cNvPr id="20" name="TextBox 19"/>
          <p:cNvSpPr txBox="1"/>
          <p:nvPr/>
        </p:nvSpPr>
        <p:spPr>
          <a:xfrm>
            <a:off x="8205996" y="5398628"/>
            <a:ext cx="2159000" cy="830997"/>
          </a:xfrm>
          <a:prstGeom prst="rect">
            <a:avLst/>
          </a:prstGeom>
          <a:noFill/>
        </p:spPr>
        <p:txBody>
          <a:bodyPr wrap="square" rtlCol="0">
            <a:spAutoFit/>
          </a:bodyPr>
          <a:lstStyle/>
          <a:p>
            <a:r>
              <a:rPr lang="en-US" sz="2400" b="1" dirty="0">
                <a:solidFill>
                  <a:srgbClr val="C0504D"/>
                </a:solidFill>
                <a:latin typeface="Candara"/>
                <a:cs typeface="Candara"/>
              </a:rPr>
              <a:t>thresholds</a:t>
            </a:r>
          </a:p>
          <a:p>
            <a:r>
              <a:rPr lang="en-US" sz="2400" b="1" dirty="0">
                <a:solidFill>
                  <a:srgbClr val="C0504D"/>
                </a:solidFill>
                <a:latin typeface="Candara"/>
                <a:cs typeface="Candara"/>
              </a:rPr>
              <a:t>of conversion</a:t>
            </a:r>
          </a:p>
        </p:txBody>
      </p:sp>
      <p:sp>
        <p:nvSpPr>
          <p:cNvPr id="21" name="Rectangle 20"/>
          <p:cNvSpPr/>
          <p:nvPr/>
        </p:nvSpPr>
        <p:spPr>
          <a:xfrm>
            <a:off x="6841255" y="5421868"/>
            <a:ext cx="513557" cy="369332"/>
          </a:xfrm>
          <a:prstGeom prst="rect">
            <a:avLst/>
          </a:prstGeom>
        </p:spPr>
        <p:txBody>
          <a:bodyPr wrap="none">
            <a:spAutoFit/>
          </a:bodyPr>
          <a:lstStyle/>
          <a:p>
            <a:r>
              <a:rPr lang="en-US" b="1" dirty="0">
                <a:solidFill>
                  <a:srgbClr val="C0504D"/>
                </a:solidFill>
                <a:latin typeface="Candara"/>
                <a:cs typeface="Candara"/>
              </a:rPr>
              <a:t>the</a:t>
            </a:r>
            <a:endParaRPr lang="en-US" dirty="0">
              <a:solidFill>
                <a:srgbClr val="C0504D"/>
              </a:solidFill>
            </a:endParaRPr>
          </a:p>
        </p:txBody>
      </p:sp>
      <p:sp>
        <p:nvSpPr>
          <p:cNvPr id="22" name="TextBox 21"/>
          <p:cNvSpPr txBox="1"/>
          <p:nvPr/>
        </p:nvSpPr>
        <p:spPr>
          <a:xfrm>
            <a:off x="587229" y="490861"/>
            <a:ext cx="4949505" cy="1077218"/>
          </a:xfrm>
          <a:prstGeom prst="rect">
            <a:avLst/>
          </a:prstGeom>
          <a:noFill/>
        </p:spPr>
        <p:txBody>
          <a:bodyPr wrap="square" rtlCol="0">
            <a:spAutoFit/>
          </a:bodyPr>
          <a:lstStyle/>
          <a:p>
            <a:r>
              <a:rPr lang="en-US" sz="2800" b="1" dirty="0">
                <a:solidFill>
                  <a:schemeClr val="accent2"/>
                </a:solidFill>
                <a:latin typeface="Candara"/>
                <a:cs typeface="Candara"/>
              </a:rPr>
              <a:t>a </a:t>
            </a:r>
            <a:r>
              <a:rPr lang="en-US" sz="3600" b="1" i="1" dirty="0">
                <a:solidFill>
                  <a:schemeClr val="accent2"/>
                </a:solidFill>
                <a:latin typeface="Candara"/>
                <a:cs typeface="Candara"/>
              </a:rPr>
              <a:t>framework </a:t>
            </a:r>
            <a:r>
              <a:rPr lang="en-US" sz="2800" b="1" dirty="0">
                <a:solidFill>
                  <a:schemeClr val="accent2"/>
                </a:solidFill>
                <a:latin typeface="Candara"/>
                <a:cs typeface="Candara"/>
              </a:rPr>
              <a:t>for </a:t>
            </a:r>
          </a:p>
          <a:p>
            <a:r>
              <a:rPr lang="en-US" sz="2800" b="1" dirty="0">
                <a:solidFill>
                  <a:schemeClr val="accent2"/>
                </a:solidFill>
                <a:latin typeface="Candara"/>
                <a:cs typeface="Candara"/>
              </a:rPr>
              <a:t>any Christian spiritual journey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54665" y="189799"/>
            <a:ext cx="9428374" cy="2298878"/>
          </a:xfrm>
        </p:spPr>
        <p:txBody>
          <a:bodyPr>
            <a:normAutofit/>
          </a:bodyPr>
          <a:lstStyle/>
          <a:p>
            <a:pPr algn="l"/>
            <a:r>
              <a:rPr lang="en-GB" sz="2200" dirty="0"/>
              <a:t>1.</a:t>
            </a:r>
            <a:r>
              <a:rPr lang="en-GB" sz="2200" b="1" dirty="0"/>
              <a:t> </a:t>
            </a:r>
            <a:r>
              <a:rPr lang="en-GB" sz="2200" b="1" u="sng" dirty="0"/>
              <a:t>Trust (Initial trust</a:t>
            </a:r>
            <a:r>
              <a:rPr lang="en-GB" sz="2200" b="1" dirty="0"/>
              <a:t>, like feeling, BUT not an active personal faith): </a:t>
            </a:r>
            <a:r>
              <a:rPr lang="en-GB" sz="2200" dirty="0"/>
              <a:t>‘ a person has a </a:t>
            </a:r>
            <a:r>
              <a:rPr lang="en-GB" sz="2200" b="1" i="1" dirty="0">
                <a:solidFill>
                  <a:srgbClr val="00B0F0"/>
                </a:solidFill>
              </a:rPr>
              <a:t>positive association </a:t>
            </a:r>
            <a:r>
              <a:rPr lang="en-GB" sz="2200" dirty="0"/>
              <a:t>with Jesus, the Church, a Christian believer or something identifiably Christian (a building, statue, idea, lifestyle, rule, etc. = this is what we call a BRIDGE OF TRUST). </a:t>
            </a:r>
            <a:r>
              <a:rPr lang="en-GB" sz="2200" u="sng" dirty="0"/>
              <a:t>BUT trust is not the same as </a:t>
            </a:r>
            <a:r>
              <a:rPr lang="en-GB" sz="2200" i="1" u="sng" dirty="0"/>
              <a:t>active personal </a:t>
            </a:r>
            <a:r>
              <a:rPr lang="en-GB" sz="2200" u="sng" dirty="0"/>
              <a:t>faith</a:t>
            </a:r>
            <a:r>
              <a:rPr lang="en-GB" sz="2200" dirty="0"/>
              <a:t>.’ </a:t>
            </a:r>
            <a:r>
              <a:rPr lang="en-GB" sz="2200" dirty="0">
                <a:solidFill>
                  <a:srgbClr val="FF0000"/>
                </a:solidFill>
              </a:rPr>
              <a:t>[In practice: Chatting with people to find common grounds and form a trusting relationship hugely helps, and also finding common interest that connect with the Church, Jesus, etc.]</a:t>
            </a:r>
            <a:endParaRPr lang="en-GB" dirty="0"/>
          </a:p>
        </p:txBody>
      </p:sp>
      <p:sp>
        <p:nvSpPr>
          <p:cNvPr id="3" name="TextBox 2">
            <a:extLst>
              <a:ext uri="{FF2B5EF4-FFF2-40B4-BE49-F238E27FC236}">
                <a16:creationId xmlns:a16="http://schemas.microsoft.com/office/drawing/2014/main" xmlns="" id="{630CAEF3-1D46-43FF-AACE-E8DEF6E6F042}"/>
              </a:ext>
            </a:extLst>
          </p:cNvPr>
          <p:cNvSpPr txBox="1"/>
          <p:nvPr/>
        </p:nvSpPr>
        <p:spPr>
          <a:xfrm>
            <a:off x="150828" y="2658358"/>
            <a:ext cx="8766929" cy="1785104"/>
          </a:xfrm>
          <a:prstGeom prst="rect">
            <a:avLst/>
          </a:prstGeom>
          <a:noFill/>
        </p:spPr>
        <p:txBody>
          <a:bodyPr wrap="square" rtlCol="0">
            <a:spAutoFit/>
          </a:bodyPr>
          <a:lstStyle/>
          <a:p>
            <a:r>
              <a:rPr lang="en-GB" sz="2200" dirty="0"/>
              <a:t>2</a:t>
            </a:r>
            <a:r>
              <a:rPr lang="en-GB" sz="2200" u="sng" dirty="0"/>
              <a:t>. </a:t>
            </a:r>
            <a:r>
              <a:rPr lang="en-GB" sz="2200" b="1" u="sng" dirty="0"/>
              <a:t>Curiosity</a:t>
            </a:r>
            <a:r>
              <a:rPr lang="en-GB" sz="2200" b="1" dirty="0"/>
              <a:t> (spiritual curiosity): </a:t>
            </a:r>
            <a:r>
              <a:rPr lang="en-GB" sz="2200" dirty="0"/>
              <a:t>being intrigued by or desiring to know more about Jesus, his life, his teaching, or some aspect of the Christian faith. A person at this stage is </a:t>
            </a:r>
            <a:r>
              <a:rPr lang="en-GB" sz="2200" u="sng" dirty="0"/>
              <a:t>not open </a:t>
            </a:r>
            <a:r>
              <a:rPr lang="en-GB" sz="2200" dirty="0"/>
              <a:t>to personal change. Curiosity is essentially passive. </a:t>
            </a:r>
            <a:r>
              <a:rPr lang="en-GB" sz="2200" dirty="0">
                <a:solidFill>
                  <a:srgbClr val="FF0000"/>
                </a:solidFill>
              </a:rPr>
              <a:t>[Charisms of EVANGELISM, ENCOURAGEMENT can powerfully move others to open their lives to Christ, p. 93]</a:t>
            </a:r>
            <a:endParaRPr lang="en-GB" sz="2200" dirty="0"/>
          </a:p>
        </p:txBody>
      </p:sp>
      <p:sp>
        <p:nvSpPr>
          <p:cNvPr id="4" name="TextBox 3">
            <a:extLst>
              <a:ext uri="{FF2B5EF4-FFF2-40B4-BE49-F238E27FC236}">
                <a16:creationId xmlns:a16="http://schemas.microsoft.com/office/drawing/2014/main" xmlns="" id="{6EB97151-D8BA-4CE7-A2BC-BC5B9C31B72B}"/>
              </a:ext>
            </a:extLst>
          </p:cNvPr>
          <p:cNvSpPr txBox="1"/>
          <p:nvPr/>
        </p:nvSpPr>
        <p:spPr>
          <a:xfrm>
            <a:off x="2529526" y="4547979"/>
            <a:ext cx="9662474" cy="2123658"/>
          </a:xfrm>
          <a:prstGeom prst="rect">
            <a:avLst/>
          </a:prstGeom>
          <a:noFill/>
        </p:spPr>
        <p:txBody>
          <a:bodyPr wrap="square" rtlCol="0">
            <a:spAutoFit/>
          </a:bodyPr>
          <a:lstStyle/>
          <a:p>
            <a:r>
              <a:rPr lang="en-GB" sz="2200" dirty="0"/>
              <a:t>3. </a:t>
            </a:r>
            <a:r>
              <a:rPr lang="en-GB" sz="2200" b="1" u="sng" dirty="0"/>
              <a:t>Openness (spiritual): </a:t>
            </a:r>
            <a:r>
              <a:rPr lang="en-GB" sz="2200" dirty="0"/>
              <a:t>openness to the possibility of personal and spiritual change. This is one of the most difficult transitions for a postmodern non-believer. Openness is not a commitment to change, it is simply openness to the possibility of change.</a:t>
            </a:r>
            <a:r>
              <a:rPr lang="en-GB" sz="2200" dirty="0">
                <a:solidFill>
                  <a:srgbClr val="FF0000"/>
                </a:solidFill>
              </a:rPr>
              <a:t> [Charisms of TEACHING, WISDOM, can help remove obstacles to freely choosing personal faith and discipleship. P. 93]</a:t>
            </a:r>
            <a:r>
              <a:rPr lang="en-GB" sz="2200" dirty="0"/>
              <a:t/>
            </a:r>
            <a:br>
              <a:rPr lang="en-GB" sz="2200" dirty="0"/>
            </a:br>
            <a:r>
              <a:rPr lang="en-GB" sz="2200" dirty="0"/>
              <a:t>Pages 129-130</a:t>
            </a:r>
          </a:p>
        </p:txBody>
      </p:sp>
    </p:spTree>
    <p:extLst>
      <p:ext uri="{BB962C8B-B14F-4D97-AF65-F5344CB8AC3E}">
        <p14:creationId xmlns:p14="http://schemas.microsoft.com/office/powerpoint/2010/main" val="336166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51" y="221675"/>
            <a:ext cx="9946849" cy="2314135"/>
          </a:xfrm>
        </p:spPr>
        <p:txBody>
          <a:bodyPr>
            <a:normAutofit/>
          </a:bodyPr>
          <a:lstStyle/>
          <a:p>
            <a:pPr algn="l"/>
            <a:r>
              <a:rPr lang="en-GB" sz="2200" dirty="0">
                <a:solidFill>
                  <a:prstClr val="black"/>
                </a:solidFill>
              </a:rPr>
              <a:t>4. </a:t>
            </a:r>
            <a:r>
              <a:rPr lang="en-GB" sz="2200" b="1" dirty="0">
                <a:solidFill>
                  <a:prstClr val="black"/>
                </a:solidFill>
              </a:rPr>
              <a:t>Spiritual seeking: </a:t>
            </a:r>
            <a:r>
              <a:rPr lang="en-GB" sz="2200" dirty="0">
                <a:solidFill>
                  <a:prstClr val="black"/>
                </a:solidFill>
              </a:rPr>
              <a:t>At this stage the person is moving from essentially passive to actively seeking to know God who is calling him/her. ‘It is if you will, ‘’dating with a purpose’’, but not yet marriage.’ Seekers are asking: ‘are you the one to whom I will give myself.’ At this stage seekers engage in an urgent spiritual quest, seeking to know whether he or she can commit to Christ in his Church.’ </a:t>
            </a:r>
            <a:r>
              <a:rPr lang="en-GB" sz="2200" dirty="0">
                <a:solidFill>
                  <a:srgbClr val="FF0000"/>
                </a:solidFill>
              </a:rPr>
              <a:t>[Charisms of HEALING, INTERCESSORY PRAYER, HOSPITALITY can enable the recipient to cooperate in Christ’s redemptive work, pp 93-94]</a:t>
            </a:r>
            <a:endParaRPr lang="en-GB" dirty="0"/>
          </a:p>
        </p:txBody>
      </p:sp>
      <p:sp>
        <p:nvSpPr>
          <p:cNvPr id="3" name="TextBox 2">
            <a:extLst>
              <a:ext uri="{FF2B5EF4-FFF2-40B4-BE49-F238E27FC236}">
                <a16:creationId xmlns:a16="http://schemas.microsoft.com/office/drawing/2014/main" xmlns="" id="{13D3A808-B65F-400A-9850-33BC1821B0D1}"/>
              </a:ext>
            </a:extLst>
          </p:cNvPr>
          <p:cNvSpPr txBox="1"/>
          <p:nvPr/>
        </p:nvSpPr>
        <p:spPr>
          <a:xfrm>
            <a:off x="2498103" y="2686639"/>
            <a:ext cx="9445658" cy="2462213"/>
          </a:xfrm>
          <a:prstGeom prst="rect">
            <a:avLst/>
          </a:prstGeom>
          <a:noFill/>
        </p:spPr>
        <p:txBody>
          <a:bodyPr wrap="square" rtlCol="0">
            <a:spAutoFit/>
          </a:bodyPr>
          <a:lstStyle/>
          <a:p>
            <a:r>
              <a:rPr lang="en-GB" sz="2200" dirty="0">
                <a:solidFill>
                  <a:prstClr val="black"/>
                </a:solidFill>
              </a:rPr>
              <a:t>5. </a:t>
            </a:r>
            <a:r>
              <a:rPr lang="en-GB" sz="2200" b="1" dirty="0">
                <a:solidFill>
                  <a:prstClr val="black"/>
                </a:solidFill>
              </a:rPr>
              <a:t>Intentional discipleship</a:t>
            </a:r>
            <a:r>
              <a:rPr lang="en-GB" sz="2200" dirty="0">
                <a:solidFill>
                  <a:prstClr val="black"/>
                </a:solidFill>
              </a:rPr>
              <a:t>: this is the decision to ‘’drop the net’’, to make a conscious commitment to follow Jesus in the midst of his Church as an obedient disciple and to reorder one’s life accordingly.’</a:t>
            </a:r>
            <a:br>
              <a:rPr lang="en-GB" sz="2200" dirty="0">
                <a:solidFill>
                  <a:prstClr val="black"/>
                </a:solidFill>
              </a:rPr>
            </a:br>
            <a:r>
              <a:rPr lang="en-GB" sz="2200" dirty="0">
                <a:solidFill>
                  <a:srgbClr val="FF0000"/>
                </a:solidFill>
              </a:rPr>
              <a:t>[Charisms of LEADERSHIP, ADMINISTRATION, MERCY and GIVING enable the recipient to cooperate in Christ’s redemptive work by healing society, p. 94]</a:t>
            </a:r>
            <a:r>
              <a:rPr lang="en-GB" sz="2200" dirty="0">
                <a:solidFill>
                  <a:prstClr val="black"/>
                </a:solidFill>
              </a:rPr>
              <a:t/>
            </a:r>
            <a:br>
              <a:rPr lang="en-GB" sz="2200" dirty="0">
                <a:solidFill>
                  <a:prstClr val="black"/>
                </a:solidFill>
              </a:rPr>
            </a:br>
            <a:r>
              <a:rPr lang="en-GB" sz="2200" dirty="0">
                <a:solidFill>
                  <a:prstClr val="black"/>
                </a:solidFill>
              </a:rPr>
              <a:t/>
            </a:r>
            <a:br>
              <a:rPr lang="en-GB" sz="2200" dirty="0">
                <a:solidFill>
                  <a:prstClr val="black"/>
                </a:solidFill>
              </a:rPr>
            </a:br>
            <a:r>
              <a:rPr lang="en-GB" sz="2200" dirty="0">
                <a:solidFill>
                  <a:prstClr val="black"/>
                </a:solidFill>
              </a:rPr>
              <a:t>pages 129-130</a:t>
            </a:r>
            <a:endParaRPr lang="en-GB" sz="2200" dirty="0"/>
          </a:p>
        </p:txBody>
      </p:sp>
    </p:spTree>
    <p:extLst>
      <p:ext uri="{BB962C8B-B14F-4D97-AF65-F5344CB8AC3E}">
        <p14:creationId xmlns:p14="http://schemas.microsoft.com/office/powerpoint/2010/main" val="336398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C23685F8-1CAB-40F5-BEF0-8DA2F5954D4F}"/>
              </a:ext>
            </a:extLst>
          </p:cNvPr>
          <p:cNvSpPr>
            <a:spLocks noGrp="1"/>
          </p:cNvSpPr>
          <p:nvPr>
            <p:ph type="title"/>
          </p:nvPr>
        </p:nvSpPr>
        <p:spPr>
          <a:xfrm>
            <a:off x="0" y="289713"/>
            <a:ext cx="4843604" cy="1475714"/>
          </a:xfrm>
        </p:spPr>
        <p:txBody>
          <a:bodyPr>
            <a:normAutofit fontScale="90000"/>
          </a:bodyPr>
          <a:lstStyle/>
          <a:p>
            <a:r>
              <a:rPr lang="en-US" dirty="0"/>
              <a:t>Who is this presentation for?</a:t>
            </a:r>
            <a:br>
              <a:rPr lang="en-US" dirty="0"/>
            </a:br>
            <a:endParaRPr lang="en-US" dirty="0"/>
          </a:p>
        </p:txBody>
      </p:sp>
      <p:graphicFrame>
        <p:nvGraphicFramePr>
          <p:cNvPr id="6" name="TextBox 3">
            <a:extLst>
              <a:ext uri="{FF2B5EF4-FFF2-40B4-BE49-F238E27FC236}">
                <a16:creationId xmlns:a16="http://schemas.microsoft.com/office/drawing/2014/main" xmlns="" id="{A2C21F53-92D6-42A6-8038-5903E11E3AA8}"/>
              </a:ext>
            </a:extLst>
          </p:cNvPr>
          <p:cNvGraphicFramePr/>
          <p:nvPr>
            <p:extLst>
              <p:ext uri="{D42A27DB-BD31-4B8C-83A1-F6EECF244321}">
                <p14:modId xmlns:p14="http://schemas.microsoft.com/office/powerpoint/2010/main" val="1319880181"/>
              </p:ext>
            </p:extLst>
          </p:nvPr>
        </p:nvGraphicFramePr>
        <p:xfrm>
          <a:off x="5371946" y="1371600"/>
          <a:ext cx="637032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oup of people posing for a photo&#10;&#10;Description automatically generated">
            <a:extLst>
              <a:ext uri="{FF2B5EF4-FFF2-40B4-BE49-F238E27FC236}">
                <a16:creationId xmlns:a16="http://schemas.microsoft.com/office/drawing/2014/main" xmlns="" id="{533A97C9-0BA6-45AA-96AC-9FDCC04343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67" y="1831063"/>
            <a:ext cx="4791470" cy="31958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a:stretch/>
        </p:blipFill>
        <p:spPr>
          <a:xfrm>
            <a:off x="1490769" y="586830"/>
            <a:ext cx="8905914" cy="6021859"/>
          </a:xfrm>
          <a:prstGeom prst="rect">
            <a:avLst/>
          </a:prstGeom>
        </p:spPr>
      </p:pic>
      <p:sp>
        <p:nvSpPr>
          <p:cNvPr id="5" name="TextBox 4"/>
          <p:cNvSpPr txBox="1"/>
          <p:nvPr/>
        </p:nvSpPr>
        <p:spPr>
          <a:xfrm>
            <a:off x="1497264" y="1382296"/>
            <a:ext cx="5390097" cy="954107"/>
          </a:xfrm>
          <a:prstGeom prst="rect">
            <a:avLst/>
          </a:prstGeom>
          <a:solidFill>
            <a:srgbClr val="4F6228">
              <a:alpha val="81000"/>
            </a:srgbClr>
          </a:solidFill>
          <a:effectLst/>
        </p:spPr>
        <p:txBody>
          <a:bodyPr wrap="square" rtlCol="0">
            <a:spAutoFit/>
          </a:bodyPr>
          <a:lstStyle/>
          <a:p>
            <a:r>
              <a:rPr lang="en-US" sz="2800" b="1" dirty="0">
                <a:solidFill>
                  <a:schemeClr val="bg1"/>
                </a:solidFill>
                <a:effectLst>
                  <a:outerShdw blurRad="50800" dist="38100" dir="2700000">
                    <a:srgbClr val="000000">
                      <a:alpha val="43000"/>
                    </a:srgbClr>
                  </a:outerShdw>
                </a:effectLst>
                <a:latin typeface="Candara"/>
                <a:cs typeface="Candara"/>
              </a:rPr>
              <a:t>assessing the state of discipleship of today</a:t>
            </a:r>
          </a:p>
        </p:txBody>
      </p:sp>
      <p:sp>
        <p:nvSpPr>
          <p:cNvPr id="7" name="Rectangle 6"/>
          <p:cNvSpPr/>
          <p:nvPr/>
        </p:nvSpPr>
        <p:spPr>
          <a:xfrm>
            <a:off x="1490768" y="6137050"/>
            <a:ext cx="4224233" cy="253916"/>
          </a:xfrm>
          <a:prstGeom prst="rect">
            <a:avLst/>
          </a:prstGeom>
        </p:spPr>
        <p:txBody>
          <a:bodyPr wrap="none">
            <a:spAutoFit/>
          </a:bodyPr>
          <a:lstStyle/>
          <a:p>
            <a:r>
              <a:rPr lang="en-US" sz="1050" i="1" dirty="0">
                <a:solidFill>
                  <a:schemeClr val="bg2"/>
                </a:solidFill>
                <a:latin typeface="Candara"/>
                <a:cs typeface="Candara"/>
              </a:rPr>
              <a:t>Image: “Paul Preaching to the Athenians,” Leonard Porter Studio, 2009</a:t>
            </a:r>
          </a:p>
        </p:txBody>
      </p:sp>
      <p:pic>
        <p:nvPicPr>
          <p:cNvPr id="8" name="FIDFormationRecordingVer294-0">
            <a:hlinkClick r:id="" action="ppaction://media"/>
          </p:cNvPr>
          <p:cNvPicPr>
            <a:picLocks noRot="1" noChangeAspect="1"/>
          </p:cNvPicPr>
          <p:nvPr>
            <a:audioFile r:link="rId1"/>
          </p:nvPr>
        </p:nvPicPr>
        <p:blipFill>
          <a:blip r:embed="rId6"/>
          <a:stretch>
            <a:fillRect/>
          </a:stretch>
        </p:blipFill>
        <p:spPr>
          <a:xfrm>
            <a:off x="10271126" y="6461126"/>
            <a:ext cx="244475" cy="244475"/>
          </a:xfrm>
          <a:prstGeom prst="rect">
            <a:avLst/>
          </a:prstGeom>
        </p:spPr>
      </p:pic>
      <p:sp>
        <p:nvSpPr>
          <p:cNvPr id="4" name="TextBox 3">
            <a:extLst>
              <a:ext uri="{FF2B5EF4-FFF2-40B4-BE49-F238E27FC236}">
                <a16:creationId xmlns:a16="http://schemas.microsoft.com/office/drawing/2014/main" xmlns="" id="{06BF1ED9-D6FD-4C95-A74B-AD96BD67F42F}"/>
              </a:ext>
            </a:extLst>
          </p:cNvPr>
          <p:cNvSpPr txBox="1"/>
          <p:nvPr/>
        </p:nvSpPr>
        <p:spPr>
          <a:xfrm>
            <a:off x="1793981" y="6403667"/>
            <a:ext cx="8602701" cy="230832"/>
          </a:xfrm>
          <a:prstGeom prst="rect">
            <a:avLst/>
          </a:prstGeom>
          <a:noFill/>
        </p:spPr>
        <p:txBody>
          <a:bodyPr wrap="square" rtlCol="0">
            <a:spAutoFit/>
          </a:bodyPr>
          <a:lstStyle/>
          <a:p>
            <a:r>
              <a:rPr lang="en-GB" sz="900">
                <a:hlinkClick r:id="rId5" tooltip="https://theconversation.com/the-way-schools-cope-with-learning-difficulties-is-doing-more-harm-than-good-36544"/>
              </a:rPr>
              <a:t>This Photo</a:t>
            </a:r>
            <a:r>
              <a:rPr lang="en-GB" sz="900"/>
              <a:t> by Unknown Author is licensed under </a:t>
            </a:r>
            <a:r>
              <a:rPr lang="en-GB" sz="900">
                <a:hlinkClick r:id="rId7" tooltip="https://creativecommons.org/licenses/by-nd/3.0/"/>
              </a:rPr>
              <a:t>CC BY-ND</a:t>
            </a:r>
            <a:endParaRPr lang="en-GB" sz="9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on top of a grass covered field&#10;&#10;Description automatically generated">
            <a:extLst>
              <a:ext uri="{FF2B5EF4-FFF2-40B4-BE49-F238E27FC236}">
                <a16:creationId xmlns:a16="http://schemas.microsoft.com/office/drawing/2014/main" xmlns="" id="{C0DDACA6-AF55-4507-AB95-9DDD98A8FC39}"/>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0" y="0"/>
            <a:ext cx="11795760" cy="6858000"/>
          </a:xfrm>
          <a:prstGeom prst="rect">
            <a:avLst/>
          </a:prstGeom>
        </p:spPr>
      </p:pic>
      <p:sp>
        <p:nvSpPr>
          <p:cNvPr id="8" name="TextBox 7">
            <a:extLst>
              <a:ext uri="{FF2B5EF4-FFF2-40B4-BE49-F238E27FC236}">
                <a16:creationId xmlns:a16="http://schemas.microsoft.com/office/drawing/2014/main" xmlns="" id="{0AF4BCE2-D81C-462C-A746-ECB769D233B7}"/>
              </a:ext>
            </a:extLst>
          </p:cNvPr>
          <p:cNvSpPr txBox="1"/>
          <p:nvPr/>
        </p:nvSpPr>
        <p:spPr>
          <a:xfrm>
            <a:off x="0" y="6858000"/>
            <a:ext cx="11795760" cy="230832"/>
          </a:xfrm>
          <a:prstGeom prst="rect">
            <a:avLst/>
          </a:prstGeom>
          <a:noFill/>
        </p:spPr>
        <p:txBody>
          <a:bodyPr wrap="square" rtlCol="0">
            <a:spAutoFit/>
          </a:bodyPr>
          <a:lstStyle/>
          <a:p>
            <a:r>
              <a:rPr lang="en-GB" sz="900">
                <a:hlinkClick r:id="rId4" tooltip="http://bambinidisatana.us/2017/07/17/climate-change-already-affecting-earth/"/>
              </a:rPr>
              <a:t>This Photo</a:t>
            </a:r>
            <a:r>
              <a:rPr lang="en-GB" sz="900"/>
              <a:t> by Unknown Author is licensed under </a:t>
            </a:r>
            <a:r>
              <a:rPr lang="en-GB" sz="900">
                <a:hlinkClick r:id="rId5" tooltip="https://creativecommons.org/licenses/by-nc-nd/3.0/"/>
              </a:rPr>
              <a:t>CC BY-NC-ND</a:t>
            </a:r>
            <a:endParaRPr lang="en-GB" sz="900"/>
          </a:p>
        </p:txBody>
      </p:sp>
      <p:sp>
        <p:nvSpPr>
          <p:cNvPr id="3" name="Rectangle 2"/>
          <p:cNvSpPr/>
          <p:nvPr/>
        </p:nvSpPr>
        <p:spPr>
          <a:xfrm>
            <a:off x="1760313" y="1819378"/>
            <a:ext cx="9187319" cy="4647426"/>
          </a:xfrm>
          <a:prstGeom prst="rect">
            <a:avLst/>
          </a:prstGeom>
        </p:spPr>
        <p:txBody>
          <a:bodyPr wrap="square">
            <a:spAutoFit/>
          </a:bodyPr>
          <a:lstStyle/>
          <a:p>
            <a:r>
              <a:rPr lang="en-US" sz="2400" dirty="0">
                <a:latin typeface="Candara"/>
                <a:cs typeface="Candara"/>
              </a:rPr>
              <a:t>The spiritual winds blow </a:t>
            </a:r>
            <a:r>
              <a:rPr lang="en-US" sz="4400" dirty="0">
                <a:solidFill>
                  <a:srgbClr val="800000"/>
                </a:solidFill>
                <a:latin typeface="Candara"/>
                <a:cs typeface="Candara"/>
              </a:rPr>
              <a:t>both </a:t>
            </a:r>
            <a:r>
              <a:rPr lang="en-US" sz="2400" dirty="0">
                <a:latin typeface="Candara"/>
                <a:cs typeface="Candara"/>
              </a:rPr>
              <a:t>ways in our postmodern world:</a:t>
            </a:r>
          </a:p>
          <a:p>
            <a:pPr algn="r"/>
            <a:r>
              <a:rPr lang="en-US" sz="4400" dirty="0">
                <a:solidFill>
                  <a:schemeClr val="accent2"/>
                </a:solidFill>
                <a:latin typeface="Candara"/>
                <a:cs typeface="Candara"/>
              </a:rPr>
              <a:t> </a:t>
            </a:r>
            <a:r>
              <a:rPr lang="en-US" sz="4400" i="1" dirty="0">
                <a:solidFill>
                  <a:schemeClr val="accent2"/>
                </a:solidFill>
                <a:latin typeface="Candara"/>
                <a:cs typeface="Candara"/>
              </a:rPr>
              <a:t>into </a:t>
            </a:r>
            <a:r>
              <a:rPr lang="en-US" sz="2400" dirty="0">
                <a:latin typeface="Candara"/>
                <a:cs typeface="Candara"/>
              </a:rPr>
              <a:t>and</a:t>
            </a:r>
            <a:r>
              <a:rPr lang="en-US" sz="2400" i="1" dirty="0">
                <a:latin typeface="Candara"/>
                <a:cs typeface="Candara"/>
              </a:rPr>
              <a:t> </a:t>
            </a:r>
            <a:r>
              <a:rPr lang="en-US" sz="4400" i="1" dirty="0">
                <a:solidFill>
                  <a:schemeClr val="accent2">
                    <a:lumMod val="60000"/>
                    <a:lumOff val="40000"/>
                  </a:schemeClr>
                </a:solidFill>
                <a:latin typeface="Candara"/>
                <a:cs typeface="Candara"/>
              </a:rPr>
              <a:t>out</a:t>
            </a:r>
            <a:r>
              <a:rPr lang="en-US" sz="4400" dirty="0">
                <a:solidFill>
                  <a:schemeClr val="accent2">
                    <a:lumMod val="60000"/>
                    <a:lumOff val="40000"/>
                  </a:schemeClr>
                </a:solidFill>
                <a:latin typeface="Candara"/>
                <a:cs typeface="Candara"/>
              </a:rPr>
              <a:t> </a:t>
            </a:r>
            <a:r>
              <a:rPr lang="en-US" sz="4400" i="1" dirty="0">
                <a:solidFill>
                  <a:schemeClr val="accent2">
                    <a:lumMod val="60000"/>
                    <a:lumOff val="40000"/>
                  </a:schemeClr>
                </a:solidFill>
                <a:latin typeface="Candara"/>
                <a:cs typeface="Candara"/>
              </a:rPr>
              <a:t>of </a:t>
            </a:r>
            <a:r>
              <a:rPr lang="en-US" sz="2400" dirty="0">
                <a:latin typeface="Candara"/>
                <a:cs typeface="Candara"/>
              </a:rPr>
              <a:t>the Church. </a:t>
            </a:r>
          </a:p>
          <a:p>
            <a:endParaRPr lang="en-US" sz="2000" dirty="0">
              <a:latin typeface="Candara"/>
              <a:cs typeface="Candara"/>
            </a:endParaRPr>
          </a:p>
          <a:p>
            <a:r>
              <a:rPr lang="en-US" sz="2400" dirty="0">
                <a:latin typeface="Candara"/>
                <a:cs typeface="Candara"/>
              </a:rPr>
              <a:t>Our spiritual climate provides us with </a:t>
            </a:r>
            <a:r>
              <a:rPr lang="en-US" sz="3200" dirty="0">
                <a:solidFill>
                  <a:schemeClr val="accent1">
                    <a:lumMod val="75000"/>
                  </a:schemeClr>
                </a:solidFill>
                <a:latin typeface="Candara"/>
                <a:cs typeface="Candara"/>
              </a:rPr>
              <a:t>real opportunities</a:t>
            </a:r>
            <a:endParaRPr lang="en-US" sz="2400" dirty="0">
              <a:latin typeface="Candara"/>
              <a:cs typeface="Candara"/>
            </a:endParaRPr>
          </a:p>
          <a:p>
            <a:pPr algn="r"/>
            <a:r>
              <a:rPr lang="en-US" sz="2400" dirty="0">
                <a:latin typeface="Candara"/>
                <a:cs typeface="Candara"/>
              </a:rPr>
              <a:t>…and very definite </a:t>
            </a:r>
            <a:r>
              <a:rPr lang="en-US" sz="2400" u="sng" dirty="0">
                <a:latin typeface="Candara"/>
                <a:cs typeface="Candara"/>
              </a:rPr>
              <a:t>threats</a:t>
            </a:r>
          </a:p>
          <a:p>
            <a:pPr algn="r"/>
            <a:endParaRPr lang="en-US" sz="2400" dirty="0">
              <a:latin typeface="Candara"/>
              <a:cs typeface="Candara"/>
            </a:endParaRPr>
          </a:p>
          <a:p>
            <a:r>
              <a:rPr lang="en-US" sz="2400" dirty="0">
                <a:latin typeface="Candara"/>
                <a:cs typeface="Candara"/>
              </a:rPr>
              <a:t>if we do not </a:t>
            </a:r>
            <a:r>
              <a:rPr lang="en-US" sz="3200" dirty="0">
                <a:solidFill>
                  <a:schemeClr val="accent5">
                    <a:lumMod val="75000"/>
                  </a:schemeClr>
                </a:solidFill>
                <a:latin typeface="Candara"/>
                <a:cs typeface="Candara"/>
              </a:rPr>
              <a:t>adjust </a:t>
            </a:r>
            <a:r>
              <a:rPr lang="en-US" sz="2400" dirty="0">
                <a:latin typeface="Candara"/>
                <a:cs typeface="Candara"/>
              </a:rPr>
              <a:t>our evangelizing, catechetical, and pastoral practice to the </a:t>
            </a:r>
            <a:r>
              <a:rPr lang="en-US" sz="3200" dirty="0">
                <a:solidFill>
                  <a:schemeClr val="accent1">
                    <a:lumMod val="75000"/>
                  </a:schemeClr>
                </a:solidFill>
                <a:latin typeface="Candara"/>
                <a:cs typeface="Candara"/>
              </a:rPr>
              <a:t>unique</a:t>
            </a:r>
            <a:r>
              <a:rPr lang="en-US" sz="2400" dirty="0">
                <a:latin typeface="Candara"/>
                <a:cs typeface="Candara"/>
              </a:rPr>
              <a:t> challenges</a:t>
            </a:r>
          </a:p>
          <a:p>
            <a:pPr algn="r"/>
            <a:r>
              <a:rPr lang="en-US" sz="2400" dirty="0">
                <a:latin typeface="Candara"/>
                <a:cs typeface="Candara"/>
              </a:rPr>
              <a:t>of the times in which </a:t>
            </a:r>
            <a:r>
              <a:rPr lang="en-US" sz="4400" dirty="0">
                <a:solidFill>
                  <a:schemeClr val="tx2">
                    <a:lumMod val="40000"/>
                    <a:lumOff val="60000"/>
                  </a:schemeClr>
                </a:solidFill>
                <a:latin typeface="Candara"/>
                <a:cs typeface="Candara"/>
              </a:rPr>
              <a:t>we </a:t>
            </a:r>
            <a:r>
              <a:rPr lang="en-US" sz="2400" dirty="0">
                <a:latin typeface="Candara"/>
                <a:cs typeface="Candara"/>
              </a:rPr>
              <a:t>live</a:t>
            </a:r>
            <a:r>
              <a:rPr lang="en-US" sz="2000" dirty="0">
                <a:latin typeface="Candara"/>
                <a:cs typeface="Candara"/>
              </a:rPr>
              <a:t>.</a:t>
            </a:r>
          </a:p>
        </p:txBody>
      </p:sp>
      <p:sp>
        <p:nvSpPr>
          <p:cNvPr id="5" name="Rectangle 4"/>
          <p:cNvSpPr/>
          <p:nvPr/>
        </p:nvSpPr>
        <p:spPr>
          <a:xfrm>
            <a:off x="6376140" y="6282138"/>
            <a:ext cx="4291860" cy="369332"/>
          </a:xfrm>
          <a:prstGeom prst="rect">
            <a:avLst/>
          </a:prstGeom>
        </p:spPr>
        <p:txBody>
          <a:bodyPr wrap="none">
            <a:spAutoFit/>
          </a:bodyPr>
          <a:lstStyle/>
          <a:p>
            <a:r>
              <a:rPr lang="en-US" dirty="0">
                <a:solidFill>
                  <a:schemeClr val="bg1">
                    <a:lumMod val="50000"/>
                  </a:schemeClr>
                </a:solidFill>
                <a:latin typeface="Candara"/>
                <a:cs typeface="Candara"/>
              </a:rPr>
              <a:t>-- Weddell, </a:t>
            </a:r>
            <a:r>
              <a:rPr lang="en-US" i="1" dirty="0">
                <a:solidFill>
                  <a:schemeClr val="bg1">
                    <a:lumMod val="50000"/>
                  </a:schemeClr>
                </a:solidFill>
                <a:latin typeface="Candara"/>
                <a:cs typeface="Candara"/>
              </a:rPr>
              <a:t>Forming Intentional Disciples</a:t>
            </a:r>
            <a:r>
              <a:rPr lang="en-US" dirty="0">
                <a:solidFill>
                  <a:schemeClr val="bg1">
                    <a:lumMod val="50000"/>
                  </a:schemeClr>
                </a:solidFill>
                <a:latin typeface="Candara"/>
                <a:cs typeface="Candara"/>
              </a:rPr>
              <a:t>, 18</a:t>
            </a:r>
            <a:endParaRPr lang="en-US" sz="2800" dirty="0">
              <a:solidFill>
                <a:schemeClr val="bg1">
                  <a:lumMod val="50000"/>
                </a:schemeClr>
              </a:solidFill>
              <a:latin typeface="Candara"/>
              <a:cs typeface="Candara"/>
            </a:endParaRPr>
          </a:p>
        </p:txBody>
      </p:sp>
      <p:sp>
        <p:nvSpPr>
          <p:cNvPr id="4" name="Title 1">
            <a:extLst>
              <a:ext uri="{FF2B5EF4-FFF2-40B4-BE49-F238E27FC236}">
                <a16:creationId xmlns:a16="http://schemas.microsoft.com/office/drawing/2014/main" xmlns="" id="{3218AD31-33BF-4AC6-AF51-46C5CF52435C}"/>
              </a:ext>
            </a:extLst>
          </p:cNvPr>
          <p:cNvSpPr>
            <a:spLocks noGrp="1"/>
          </p:cNvSpPr>
          <p:nvPr>
            <p:ph type="title"/>
          </p:nvPr>
        </p:nvSpPr>
        <p:spPr>
          <a:xfrm>
            <a:off x="1981200" y="274638"/>
            <a:ext cx="8229600" cy="772284"/>
          </a:xfrm>
        </p:spPr>
        <p:txBody>
          <a:bodyPr/>
          <a:lstStyle/>
          <a:p>
            <a:r>
              <a:rPr lang="en-GB" dirty="0"/>
              <a:t>Climate Change</a:t>
            </a:r>
          </a:p>
        </p:txBody>
      </p:sp>
      <p:sp>
        <p:nvSpPr>
          <p:cNvPr id="6" name="Content Placeholder 2">
            <a:extLst>
              <a:ext uri="{FF2B5EF4-FFF2-40B4-BE49-F238E27FC236}">
                <a16:creationId xmlns:a16="http://schemas.microsoft.com/office/drawing/2014/main" xmlns="" id="{12E61132-9C6E-424E-BCDA-FDA4CF55716D}"/>
              </a:ext>
            </a:extLst>
          </p:cNvPr>
          <p:cNvSpPr>
            <a:spLocks noGrp="1"/>
          </p:cNvSpPr>
          <p:nvPr>
            <p:ph idx="1"/>
          </p:nvPr>
        </p:nvSpPr>
        <p:spPr>
          <a:xfrm>
            <a:off x="1802296" y="1089821"/>
            <a:ext cx="8666921" cy="742466"/>
          </a:xfrm>
        </p:spPr>
        <p:txBody>
          <a:bodyPr>
            <a:normAutofit/>
          </a:bodyPr>
          <a:lstStyle/>
          <a:p>
            <a:pPr marL="0" indent="0">
              <a:buNone/>
            </a:pPr>
            <a:r>
              <a:rPr lang="en-GB" dirty="0"/>
              <a:t>In our age </a:t>
            </a:r>
            <a:r>
              <a:rPr lang="en-GB" b="1" i="1" dirty="0"/>
              <a:t>religious identity </a:t>
            </a:r>
            <a:r>
              <a:rPr lang="en-GB" dirty="0"/>
              <a:t>is </a:t>
            </a:r>
            <a:r>
              <a:rPr lang="en-GB" b="1" i="1" dirty="0"/>
              <a:t>not stable</a:t>
            </a:r>
            <a:r>
              <a:rPr lang="en-GB" dirty="0"/>
              <a:t>, but remarkably </a:t>
            </a:r>
            <a:r>
              <a:rPr lang="en-GB" b="1" i="1" dirty="0"/>
              <a:t>fluid, </a:t>
            </a:r>
            <a:r>
              <a:rPr lang="en-GB" dirty="0"/>
              <a:t>globally, and in all denominations</a:t>
            </a:r>
          </a:p>
          <a:p>
            <a:pPr marL="0" indent="0">
              <a:buNone/>
            </a:pPr>
            <a:endParaRPr lang="en-GB"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992" y="1850377"/>
            <a:ext cx="8630980" cy="1107996"/>
          </a:xfrm>
          <a:prstGeom prst="rect">
            <a:avLst/>
          </a:prstGeom>
        </p:spPr>
        <p:txBody>
          <a:bodyPr wrap="square">
            <a:spAutoFit/>
          </a:bodyPr>
          <a:lstStyle/>
          <a:p>
            <a:r>
              <a:rPr lang="en-US" sz="2800" dirty="0">
                <a:latin typeface="Candara"/>
                <a:cs typeface="Candara"/>
              </a:rPr>
              <a:t>the </a:t>
            </a:r>
            <a:r>
              <a:rPr lang="en-US" sz="6600" dirty="0">
                <a:solidFill>
                  <a:schemeClr val="accent5">
                    <a:lumMod val="75000"/>
                  </a:schemeClr>
                </a:solidFill>
                <a:latin typeface="Candara"/>
                <a:cs typeface="Candara"/>
              </a:rPr>
              <a:t>majority</a:t>
            </a:r>
            <a:r>
              <a:rPr lang="en-US" sz="4800" dirty="0">
                <a:solidFill>
                  <a:schemeClr val="accent5">
                    <a:lumMod val="75000"/>
                  </a:schemeClr>
                </a:solidFill>
                <a:latin typeface="Candara"/>
                <a:cs typeface="Candara"/>
              </a:rPr>
              <a:t> </a:t>
            </a:r>
            <a:r>
              <a:rPr lang="en-US" sz="2800" dirty="0">
                <a:latin typeface="Candara"/>
                <a:cs typeface="Candara"/>
              </a:rPr>
              <a:t>of Catholics in the United States</a:t>
            </a:r>
            <a:endParaRPr lang="en-US" sz="2800" i="1" dirty="0">
              <a:latin typeface="Candara"/>
              <a:cs typeface="Candara"/>
            </a:endParaRPr>
          </a:p>
        </p:txBody>
      </p:sp>
      <p:sp>
        <p:nvSpPr>
          <p:cNvPr id="5" name="Rectangle 4"/>
          <p:cNvSpPr/>
          <p:nvPr/>
        </p:nvSpPr>
        <p:spPr>
          <a:xfrm>
            <a:off x="5681481" y="5676782"/>
            <a:ext cx="6053635" cy="800219"/>
          </a:xfrm>
          <a:prstGeom prst="rect">
            <a:avLst/>
          </a:prstGeom>
        </p:spPr>
        <p:txBody>
          <a:bodyPr wrap="square">
            <a:spAutoFit/>
          </a:bodyPr>
          <a:lstStyle/>
          <a:p>
            <a:endParaRPr lang="en-US" sz="2800" i="1" dirty="0">
              <a:solidFill>
                <a:schemeClr val="bg1">
                  <a:lumMod val="50000"/>
                </a:schemeClr>
              </a:solidFill>
              <a:latin typeface="Candara"/>
              <a:cs typeface="Candara"/>
            </a:endParaRPr>
          </a:p>
          <a:p>
            <a:r>
              <a:rPr lang="en-US" dirty="0">
                <a:solidFill>
                  <a:schemeClr val="bg1">
                    <a:lumMod val="50000"/>
                  </a:schemeClr>
                </a:solidFill>
                <a:latin typeface="Candara"/>
                <a:cs typeface="Candara"/>
              </a:rPr>
              <a:t>-- Weddell, </a:t>
            </a:r>
            <a:r>
              <a:rPr lang="en-US" i="1" dirty="0">
                <a:solidFill>
                  <a:schemeClr val="bg1">
                    <a:lumMod val="50000"/>
                  </a:schemeClr>
                </a:solidFill>
                <a:latin typeface="Candara"/>
                <a:cs typeface="Candara"/>
              </a:rPr>
              <a:t>Forming Intentional Disciples</a:t>
            </a:r>
            <a:r>
              <a:rPr lang="en-US" dirty="0">
                <a:solidFill>
                  <a:schemeClr val="bg1">
                    <a:lumMod val="50000"/>
                  </a:schemeClr>
                </a:solidFill>
                <a:latin typeface="Candara"/>
                <a:cs typeface="Candara"/>
              </a:rPr>
              <a:t>, 46</a:t>
            </a:r>
            <a:endParaRPr lang="en-US" sz="2800" dirty="0">
              <a:solidFill>
                <a:schemeClr val="bg1">
                  <a:lumMod val="50000"/>
                </a:schemeClr>
              </a:solidFill>
              <a:latin typeface="Candara"/>
              <a:cs typeface="Candara"/>
            </a:endParaRPr>
          </a:p>
        </p:txBody>
      </p:sp>
      <p:sp>
        <p:nvSpPr>
          <p:cNvPr id="6" name="Rectangle 5"/>
          <p:cNvSpPr/>
          <p:nvPr/>
        </p:nvSpPr>
        <p:spPr>
          <a:xfrm>
            <a:off x="411992" y="2765513"/>
            <a:ext cx="8899744" cy="1138773"/>
          </a:xfrm>
          <a:prstGeom prst="rect">
            <a:avLst/>
          </a:prstGeom>
        </p:spPr>
        <p:txBody>
          <a:bodyPr wrap="square">
            <a:spAutoFit/>
          </a:bodyPr>
          <a:lstStyle/>
          <a:p>
            <a:r>
              <a:rPr lang="en-US" sz="2800" dirty="0">
                <a:latin typeface="Candara"/>
                <a:cs typeface="Candara"/>
              </a:rPr>
              <a:t>are </a:t>
            </a:r>
            <a:r>
              <a:rPr lang="en-US" sz="2800" i="1" dirty="0" err="1">
                <a:solidFill>
                  <a:srgbClr val="FF0000"/>
                </a:solidFill>
                <a:latin typeface="Candara"/>
                <a:cs typeface="Candara"/>
              </a:rPr>
              <a:t>sacramentalised</a:t>
            </a:r>
            <a:r>
              <a:rPr lang="en-US" sz="2800" i="1" dirty="0">
                <a:latin typeface="Candara"/>
                <a:cs typeface="Candara"/>
              </a:rPr>
              <a:t> (</a:t>
            </a:r>
            <a:r>
              <a:rPr lang="en-US" sz="2800" i="1" dirty="0" err="1">
                <a:latin typeface="Candara"/>
                <a:cs typeface="Candara"/>
              </a:rPr>
              <a:t>ie</a:t>
            </a:r>
            <a:r>
              <a:rPr lang="en-US" sz="2800" i="1" dirty="0">
                <a:latin typeface="Candara"/>
                <a:cs typeface="Candara"/>
              </a:rPr>
              <a:t>. received the sacraments)</a:t>
            </a:r>
            <a:r>
              <a:rPr lang="en-US" sz="2800" dirty="0">
                <a:latin typeface="Candara"/>
                <a:cs typeface="Candara"/>
              </a:rPr>
              <a:t> but </a:t>
            </a:r>
            <a:r>
              <a:rPr lang="en-US" sz="4000" b="1" dirty="0">
                <a:solidFill>
                  <a:srgbClr val="FF0000"/>
                </a:solidFill>
                <a:latin typeface="Candara"/>
                <a:cs typeface="Candara"/>
              </a:rPr>
              <a:t>not</a:t>
            </a:r>
            <a:r>
              <a:rPr lang="en-US" sz="3200" b="1" dirty="0">
                <a:solidFill>
                  <a:srgbClr val="FF0000"/>
                </a:solidFill>
                <a:latin typeface="Candara"/>
                <a:cs typeface="Candara"/>
              </a:rPr>
              <a:t> </a:t>
            </a:r>
            <a:r>
              <a:rPr lang="en-US" sz="2800" i="1" dirty="0">
                <a:solidFill>
                  <a:srgbClr val="FF0000"/>
                </a:solidFill>
                <a:latin typeface="Candara"/>
                <a:cs typeface="Candara"/>
              </a:rPr>
              <a:t>evangelized</a:t>
            </a:r>
          </a:p>
        </p:txBody>
      </p:sp>
      <p:sp>
        <p:nvSpPr>
          <p:cNvPr id="7" name="Rectangle 6"/>
          <p:cNvSpPr/>
          <p:nvPr/>
        </p:nvSpPr>
        <p:spPr>
          <a:xfrm>
            <a:off x="1918398" y="3597900"/>
            <a:ext cx="8355204" cy="2616101"/>
          </a:xfrm>
          <a:prstGeom prst="rect">
            <a:avLst/>
          </a:prstGeom>
        </p:spPr>
        <p:txBody>
          <a:bodyPr wrap="square">
            <a:spAutoFit/>
          </a:bodyPr>
          <a:lstStyle/>
          <a:p>
            <a:endParaRPr lang="en-US" sz="2000" i="1" dirty="0">
              <a:latin typeface="Candara"/>
              <a:cs typeface="Candara"/>
            </a:endParaRPr>
          </a:p>
          <a:p>
            <a:r>
              <a:rPr lang="en-US" sz="2000" dirty="0">
                <a:latin typeface="Candara"/>
                <a:cs typeface="Candara"/>
              </a:rPr>
              <a:t>They </a:t>
            </a:r>
            <a:r>
              <a:rPr lang="en-US" sz="3200" b="1" dirty="0">
                <a:solidFill>
                  <a:schemeClr val="accent1">
                    <a:lumMod val="75000"/>
                  </a:schemeClr>
                </a:solidFill>
                <a:latin typeface="Candara"/>
                <a:cs typeface="Candara"/>
              </a:rPr>
              <a:t>do not know </a:t>
            </a:r>
            <a:r>
              <a:rPr lang="en-US" sz="2000" dirty="0">
                <a:latin typeface="Candara"/>
                <a:cs typeface="Candara"/>
              </a:rPr>
              <a:t>that an explicit, personal attachment to Christ—</a:t>
            </a:r>
            <a:r>
              <a:rPr lang="en-US" sz="3600" dirty="0">
                <a:solidFill>
                  <a:schemeClr val="accent5">
                    <a:lumMod val="75000"/>
                  </a:schemeClr>
                </a:solidFill>
                <a:latin typeface="Candara"/>
                <a:cs typeface="Candara"/>
              </a:rPr>
              <a:t>personal </a:t>
            </a:r>
            <a:r>
              <a:rPr lang="en-US" sz="2000" dirty="0">
                <a:latin typeface="Candara"/>
                <a:cs typeface="Candara"/>
              </a:rPr>
              <a:t>discipleship—is </a:t>
            </a:r>
            <a:r>
              <a:rPr lang="en-US" sz="4400" dirty="0">
                <a:solidFill>
                  <a:schemeClr val="accent1">
                    <a:lumMod val="75000"/>
                  </a:schemeClr>
                </a:solidFill>
                <a:latin typeface="Candara"/>
                <a:cs typeface="Candara"/>
              </a:rPr>
              <a:t>normative</a:t>
            </a:r>
            <a:r>
              <a:rPr lang="en-US" sz="2800" dirty="0">
                <a:solidFill>
                  <a:schemeClr val="accent1">
                    <a:lumMod val="75000"/>
                  </a:schemeClr>
                </a:solidFill>
                <a:latin typeface="Candara"/>
                <a:cs typeface="Candara"/>
              </a:rPr>
              <a:t> </a:t>
            </a:r>
            <a:r>
              <a:rPr lang="en-US" sz="2000" dirty="0">
                <a:latin typeface="Candara"/>
                <a:cs typeface="Candara"/>
              </a:rPr>
              <a:t>Catholicism as taught by the </a:t>
            </a:r>
            <a:r>
              <a:rPr lang="en-US" sz="2000" b="1" u="sng" dirty="0">
                <a:latin typeface="Candara"/>
                <a:cs typeface="Candara"/>
              </a:rPr>
              <a:t>apostles</a:t>
            </a:r>
            <a:r>
              <a:rPr lang="en-US" sz="2000" dirty="0">
                <a:latin typeface="Candara"/>
                <a:cs typeface="Candara"/>
              </a:rPr>
              <a:t> and </a:t>
            </a:r>
            <a:r>
              <a:rPr lang="en-US" sz="3200" dirty="0">
                <a:solidFill>
                  <a:schemeClr val="accent5">
                    <a:lumMod val="50000"/>
                  </a:schemeClr>
                </a:solidFill>
                <a:latin typeface="Candara"/>
                <a:cs typeface="Candara"/>
              </a:rPr>
              <a:t>reiterated </a:t>
            </a:r>
            <a:r>
              <a:rPr lang="en-US" sz="2000" dirty="0">
                <a:latin typeface="Candara"/>
                <a:cs typeface="Candara"/>
              </a:rPr>
              <a:t>time and time again by the </a:t>
            </a:r>
            <a:r>
              <a:rPr lang="en-US" sz="2000" b="1" u="sng" dirty="0">
                <a:latin typeface="Candara"/>
                <a:cs typeface="Candara"/>
              </a:rPr>
              <a:t>popes</a:t>
            </a:r>
            <a:r>
              <a:rPr lang="en-US" sz="2000" dirty="0">
                <a:latin typeface="Candara"/>
                <a:cs typeface="Candara"/>
              </a:rPr>
              <a:t>, </a:t>
            </a:r>
            <a:r>
              <a:rPr lang="en-US" sz="2000" b="1" u="sng" dirty="0">
                <a:latin typeface="Candara"/>
                <a:cs typeface="Candara"/>
              </a:rPr>
              <a:t>councils</a:t>
            </a:r>
            <a:r>
              <a:rPr lang="en-US" sz="2000" dirty="0">
                <a:latin typeface="Candara"/>
                <a:cs typeface="Candara"/>
              </a:rPr>
              <a:t>, and </a:t>
            </a:r>
            <a:r>
              <a:rPr lang="en-US" sz="2000" b="1" u="sng" dirty="0">
                <a:latin typeface="Candara"/>
                <a:cs typeface="Candara"/>
              </a:rPr>
              <a:t>saints</a:t>
            </a:r>
            <a:r>
              <a:rPr lang="en-US" sz="2000" dirty="0">
                <a:latin typeface="Candara"/>
                <a:cs typeface="Candara"/>
              </a:rPr>
              <a:t> of the Church. </a:t>
            </a:r>
            <a:r>
              <a:rPr lang="en-US" sz="2400" dirty="0">
                <a:latin typeface="Candara"/>
                <a:cs typeface="Candara"/>
              </a:rPr>
              <a:t> </a:t>
            </a:r>
            <a:r>
              <a:rPr lang="en-US" sz="3200" dirty="0">
                <a:latin typeface="Candara"/>
                <a:cs typeface="Candara"/>
              </a:rPr>
              <a:t> </a:t>
            </a:r>
            <a:endParaRPr lang="en-US" sz="2000" dirty="0"/>
          </a:p>
        </p:txBody>
      </p:sp>
      <p:sp>
        <p:nvSpPr>
          <p:cNvPr id="2" name="TextBox 1">
            <a:extLst>
              <a:ext uri="{FF2B5EF4-FFF2-40B4-BE49-F238E27FC236}">
                <a16:creationId xmlns:a16="http://schemas.microsoft.com/office/drawing/2014/main" xmlns="" id="{0CE1A0C0-81B9-48F7-A3F0-8D8CC2D3831F}"/>
              </a:ext>
            </a:extLst>
          </p:cNvPr>
          <p:cNvSpPr txBox="1"/>
          <p:nvPr/>
        </p:nvSpPr>
        <p:spPr>
          <a:xfrm>
            <a:off x="285226" y="184558"/>
            <a:ext cx="11190913" cy="1569660"/>
          </a:xfrm>
          <a:prstGeom prst="rect">
            <a:avLst/>
          </a:prstGeom>
          <a:noFill/>
        </p:spPr>
        <p:txBody>
          <a:bodyPr wrap="square" rtlCol="0">
            <a:spAutoFit/>
          </a:bodyPr>
          <a:lstStyle/>
          <a:p>
            <a:pPr algn="ctr"/>
            <a:r>
              <a:rPr lang="en-GB" sz="3200" dirty="0"/>
              <a:t>The result of an extensive research on the present situation and challenges of the Catholic Church (mainly in the US) – can we learn from them?</a:t>
            </a:r>
          </a:p>
        </p:txBody>
      </p:sp>
      <p:pic>
        <p:nvPicPr>
          <p:cNvPr id="2050" name="Picture 2" descr="Baby in White Top · Free Stock Photo">
            <a:extLst>
              <a:ext uri="{FF2B5EF4-FFF2-40B4-BE49-F238E27FC236}">
                <a16:creationId xmlns:a16="http://schemas.microsoft.com/office/drawing/2014/main" xmlns="" id="{D688D2E0-0BC7-4D7F-8E3A-7131FC293CFE}"/>
              </a:ext>
            </a:extLst>
          </p:cNvPr>
          <p:cNvPicPr>
            <a:picLocks noChangeAspect="1" noChangeArrowheads="1"/>
          </p:cNvPicPr>
          <p:nvPr/>
        </p:nvPicPr>
        <p:blipFill>
          <a:blip r:embed="rId3" cstate="print">
            <a:alphaModFix amt="20000"/>
            <a:extLst>
              <a:ext uri="{28A0092B-C50C-407E-A947-70E740481C1C}">
                <a14:useLocalDpi xmlns:a14="http://schemas.microsoft.com/office/drawing/2010/main" val="0"/>
              </a:ext>
            </a:extLst>
          </a:blip>
          <a:srcRect/>
          <a:stretch>
            <a:fillRect/>
          </a:stretch>
        </p:blipFill>
        <p:spPr bwMode="auto">
          <a:xfrm>
            <a:off x="5821645" y="9318"/>
            <a:ext cx="6309201" cy="4790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6169367" y="2385422"/>
            <a:ext cx="7807192" cy="584776"/>
          </a:xfrm>
          <a:prstGeom prst="rect">
            <a:avLst/>
          </a:prstGeom>
        </p:spPr>
        <p:txBody>
          <a:bodyPr wrap="square">
            <a:spAutoFit/>
          </a:bodyPr>
          <a:lstStyle/>
          <a:p>
            <a:r>
              <a:rPr lang="en-US" sz="3200" dirty="0">
                <a:latin typeface="Georgia"/>
                <a:cs typeface="Georgia"/>
              </a:rPr>
              <a:t>of Catholics</a:t>
            </a:r>
            <a:endParaRPr lang="en-US" sz="3200" i="1" dirty="0">
              <a:latin typeface="Georgia"/>
              <a:cs typeface="Georgia"/>
            </a:endParaRPr>
          </a:p>
        </p:txBody>
      </p:sp>
      <p:sp>
        <p:nvSpPr>
          <p:cNvPr id="7" name="Rectangle 6"/>
          <p:cNvSpPr/>
          <p:nvPr/>
        </p:nvSpPr>
        <p:spPr>
          <a:xfrm>
            <a:off x="1823790" y="2151366"/>
            <a:ext cx="1551304" cy="769441"/>
          </a:xfrm>
          <a:prstGeom prst="rect">
            <a:avLst/>
          </a:prstGeom>
        </p:spPr>
        <p:txBody>
          <a:bodyPr wrap="square">
            <a:spAutoFit/>
          </a:bodyPr>
          <a:lstStyle/>
          <a:p>
            <a:r>
              <a:rPr lang="en-US" sz="4400" dirty="0">
                <a:latin typeface="Georgia"/>
                <a:cs typeface="Georgia"/>
              </a:rPr>
              <a:t>only</a:t>
            </a:r>
            <a:endParaRPr lang="en-US" sz="4400" i="1" dirty="0">
              <a:latin typeface="Georgia"/>
              <a:cs typeface="Georgia"/>
            </a:endParaRPr>
          </a:p>
        </p:txBody>
      </p:sp>
      <p:sp>
        <p:nvSpPr>
          <p:cNvPr id="8" name="TextBox 7"/>
          <p:cNvSpPr txBox="1"/>
          <p:nvPr/>
        </p:nvSpPr>
        <p:spPr>
          <a:xfrm>
            <a:off x="3066861" y="1326006"/>
            <a:ext cx="3102507" cy="1862048"/>
          </a:xfrm>
          <a:prstGeom prst="rect">
            <a:avLst/>
          </a:prstGeom>
          <a:noFill/>
        </p:spPr>
        <p:txBody>
          <a:bodyPr wrap="none" rtlCol="0">
            <a:spAutoFit/>
          </a:bodyPr>
          <a:lstStyle/>
          <a:p>
            <a:r>
              <a:rPr lang="en-US" sz="11500" dirty="0">
                <a:latin typeface="Georgia"/>
                <a:cs typeface="Georgia"/>
              </a:rPr>
              <a:t>48%</a:t>
            </a:r>
          </a:p>
        </p:txBody>
      </p:sp>
      <p:sp>
        <p:nvSpPr>
          <p:cNvPr id="9" name="Rectangle 8"/>
          <p:cNvSpPr/>
          <p:nvPr/>
        </p:nvSpPr>
        <p:spPr>
          <a:xfrm>
            <a:off x="2527301" y="3936471"/>
            <a:ext cx="8042394" cy="830997"/>
          </a:xfrm>
          <a:prstGeom prst="rect">
            <a:avLst/>
          </a:prstGeom>
        </p:spPr>
        <p:txBody>
          <a:bodyPr wrap="square">
            <a:spAutoFit/>
          </a:bodyPr>
          <a:lstStyle/>
          <a:p>
            <a:pPr algn="r"/>
            <a:r>
              <a:rPr lang="en-US" sz="2400" dirty="0">
                <a:latin typeface="Georgia"/>
                <a:cs typeface="Georgia"/>
              </a:rPr>
              <a:t>were </a:t>
            </a:r>
            <a:r>
              <a:rPr lang="en-US" sz="2400" i="1" dirty="0">
                <a:latin typeface="Georgia"/>
                <a:cs typeface="Georgia"/>
              </a:rPr>
              <a:t>absolutely certain</a:t>
            </a:r>
            <a:r>
              <a:rPr lang="en-US" sz="2400" dirty="0">
                <a:latin typeface="Georgia"/>
                <a:cs typeface="Georgia"/>
              </a:rPr>
              <a:t> that the God they believed in was a God with whom they could have a personal relationship</a:t>
            </a:r>
            <a:r>
              <a:rPr lang="en-US" sz="2400" i="1" dirty="0">
                <a:latin typeface="Georgia"/>
                <a:cs typeface="Georgia"/>
              </a:rPr>
              <a:t> </a:t>
            </a:r>
            <a:endParaRPr lang="en-US" sz="2400" dirty="0"/>
          </a:p>
        </p:txBody>
      </p:sp>
      <p:sp>
        <p:nvSpPr>
          <p:cNvPr id="12" name="Rectangle 11"/>
          <p:cNvSpPr/>
          <p:nvPr/>
        </p:nvSpPr>
        <p:spPr>
          <a:xfrm>
            <a:off x="6710181" y="6242447"/>
            <a:ext cx="6053635" cy="369332"/>
          </a:xfrm>
          <a:prstGeom prst="rect">
            <a:avLst/>
          </a:prstGeom>
        </p:spPr>
        <p:txBody>
          <a:bodyPr wrap="square">
            <a:spAutoFit/>
          </a:bodyPr>
          <a:lstStyle/>
          <a:p>
            <a:r>
              <a:rPr lang="en-US" i="1" dirty="0">
                <a:solidFill>
                  <a:schemeClr val="bg1">
                    <a:lumMod val="50000"/>
                  </a:schemeClr>
                </a:solidFill>
                <a:latin typeface="Candara"/>
                <a:cs typeface="Candara"/>
              </a:rPr>
              <a:t>Forming Intentional Disciples</a:t>
            </a:r>
            <a:r>
              <a:rPr lang="en-US" dirty="0">
                <a:solidFill>
                  <a:schemeClr val="bg1">
                    <a:lumMod val="50000"/>
                  </a:schemeClr>
                </a:solidFill>
                <a:latin typeface="Candara"/>
                <a:cs typeface="Candara"/>
              </a:rPr>
              <a:t>, Chapter 1</a:t>
            </a:r>
            <a:endParaRPr lang="en-US" sz="2800" dirty="0">
              <a:solidFill>
                <a:schemeClr val="bg1">
                  <a:lumMod val="50000"/>
                </a:schemeClr>
              </a:solidFill>
              <a:latin typeface="Candara"/>
              <a:cs typeface="Candara"/>
            </a:endParaRPr>
          </a:p>
        </p:txBody>
      </p:sp>
      <p:pic>
        <p:nvPicPr>
          <p:cNvPr id="3" name="Picture 2" descr="A blurry photo of a person&#10;&#10;Description automatically generated">
            <a:extLst>
              <a:ext uri="{FF2B5EF4-FFF2-40B4-BE49-F238E27FC236}">
                <a16:creationId xmlns:a16="http://schemas.microsoft.com/office/drawing/2014/main" xmlns="" id="{9F1B8A4A-851B-49DC-B1DC-99D6C87948C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374077" y="246221"/>
            <a:ext cx="3562350" cy="42767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2994">
        <p15:prstTrans prst="wind"/>
      </p:transition>
    </mc:Choice>
    <mc:Fallback xmlns="">
      <p:transition spd="slow" advTm="629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5930</TotalTime>
  <Words>3054</Words>
  <Application>Microsoft Office PowerPoint</Application>
  <PresentationFormat>Widescreen</PresentationFormat>
  <Paragraphs>301</Paragraphs>
  <Slides>47</Slides>
  <Notes>29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Aharoni</vt:lpstr>
      <vt:lpstr>Arial</vt:lpstr>
      <vt:lpstr>Bell MT</vt:lpstr>
      <vt:lpstr>Book Antiqua</vt:lpstr>
      <vt:lpstr>Calibri</vt:lpstr>
      <vt:lpstr>Candara</vt:lpstr>
      <vt:lpstr>Corbel</vt:lpstr>
      <vt:lpstr>Euphemia</vt:lpstr>
      <vt:lpstr>Georgia</vt:lpstr>
      <vt:lpstr>Verdana</vt:lpstr>
      <vt:lpstr>Banded Design Blue 16x9</vt:lpstr>
      <vt:lpstr>Forming Intentional [active] disciples</vt:lpstr>
      <vt:lpstr>Discipleship</vt:lpstr>
      <vt:lpstr>Basis of the book  - The experience of tens of thousands of Catholics who were actively involved in Churches (living Catholicism)  - 1600 parish and Diocesan leaders who shared their experience of struggle and hard-won wisdom  - the experiences of the Catherine of Siena Institute (US) staff, teachers, collaborators in working with people who are actively involved in discipleship training and apostolate   </vt:lpstr>
      <vt:lpstr>Title  Forming: helping others  Intentional: active, conscious, willing, enthused (see detailed explanation further down)  Disciples: those who learn and follow the ways of Jesus</vt:lpstr>
      <vt:lpstr>Who is this presentation for? </vt:lpstr>
      <vt:lpstr>PowerPoint Presentation</vt:lpstr>
      <vt:lpstr>Climate Change</vt:lpstr>
      <vt:lpstr>PowerPoint Presentation</vt:lpstr>
      <vt:lpstr>PowerPoint Presentation</vt:lpstr>
      <vt:lpstr>Living in the land of ‘NONE’ pp.20-21</vt:lpstr>
      <vt:lpstr>Who is at Mass?</vt:lpstr>
      <vt:lpstr>Ebb and flow pp.24-29</vt:lpstr>
      <vt:lpstr>Ebb and flow p.29</vt:lpstr>
      <vt:lpstr>Becoming a ‘None’, pp.31-33</vt:lpstr>
      <vt:lpstr>Young adults and religious change, pp. 33-34</vt:lpstr>
      <vt:lpstr>What worked before doesn’t work anymore, pp.34-35</vt:lpstr>
      <vt:lpstr>Won’t the sacraments bring the lapsed back? pp. 36-39</vt:lpstr>
      <vt:lpstr>‘In the 21st c. cultural Catholicism is dead as a retention strategy, because God has no grandchildren. In the 21st c. we have to foster intentional Catholicism rather than cultural Catholicism.’ (Sherry Weddell), p. 39</vt:lpstr>
      <vt:lpstr>The liturgy and staying in the church</vt:lpstr>
      <vt:lpstr>Multitudes in the valley of decision </vt:lpstr>
      <vt:lpstr>It’s all about relationship, pp. 43-47</vt:lpstr>
      <vt:lpstr>PowerPoint Presentation</vt:lpstr>
      <vt:lpstr>PowerPoint Presentation</vt:lpstr>
      <vt:lpstr>PowerPoint Presentation</vt:lpstr>
      <vt:lpstr> Developing a Personal relationship with Jesus  - create the conditions for personal encounter with Jesus Christ (share your personal relationship with Jesus) - relationship with Him is formed by ‘remembering’ the major events of His life (eg. in the Eucharist)  Being Christian is not the result of an ethical choice or a lofty idea, but the encounter with an event, a person, which gives life a new horizon and a decisive direction. -- Pope Emeritus Benedict XVI, Deus Caritas Est §1 p. 52  </vt:lpstr>
      <vt:lpstr>This personal relationship with Jesus is experienced by the work of the Holy Spirit.   The goal of evangelisation is to bring people to the Father, through Christ, in the Holy Spirit. (Eph 2:18)  P. 53</vt:lpstr>
      <vt:lpstr>We can’t successfully help others enter into a relationship with Jesus unless we ourselves are already in a personal relationship with Him.  P.53</vt:lpstr>
      <vt:lpstr>PowerPoint Presentation</vt:lpstr>
      <vt:lpstr>These three journeys are often separate in Catholics (see p.54), eg. for us to be a member of the church merely means to go to Mass, but does not necessarily mean having a personal spiritual relationship with Jesus.  However these 3 journeys should be connected to one another. (p.54)  Often those doing the 2nd and 3rd journeys don’t look for personal relationship with Jesus (1st journey)/ Personal discipleship is often regarded as an optional extra for the exceptionally pious.</vt:lpstr>
      <vt:lpstr>Since our interior journey of discipleship (journey 1) is often neglected  witness of discipleship before others doesn’t often happen and is not the norm for many  Catholics.  </vt:lpstr>
      <vt:lpstr>PowerPoint Presentation</vt:lpstr>
      <vt:lpstr>What is [intentional] discipleship?  It is a conscious decision to ‘drop the net’ and follow Jesus. (see Lk 5:10-11)  ‘No one voluntarily sheds his or her job, and whole way of life accidentally or unconsciously. Simon Peter’s ‘drop the net’ decision is what we mean by  ‘intentional’. From the moment he dropped his net he was a disciple.’ (Weddell, p. 65)  He consciously began the journey of following Jesus. This should come from a Holy Spirit-given ‘hunger and thirst for righteousness’.  </vt:lpstr>
      <vt:lpstr>PowerPoint Presentation</vt:lpstr>
      <vt:lpstr>Discipleship should come from a desire to worship and love the Blessed Trinity with all our hearts, and souls and minds and strength and the desire to love one’s neighbour as oneself. (p. 66)  Discipleship begins when an adult hears the basic message (kerygma) of Christianity, renews his/her own baptismal promises, consciously chooses Christ as his/her personal Lord and Saviour and commits himself/herself actively in the life if the local church. (p. 66)</vt:lpstr>
      <vt:lpstr>Discipleship is being  ‘Surrendered to the Lord Jesus in the power of the Spirit in the heart of the Church.’ (p.75)  [something similar to what Patty Gallagher said about the Duquesne University retreat weekend in 1967 where the Charismatic renewal started ] see: https://vimeo.com/173525428   PEOPLE NEED TO SURRENDER THEIR LIVES TO JESUS, TO BE WITH HIM AND LIVE WITH HIM</vt:lpstr>
      <vt:lpstr>PowerPoint Presentation</vt:lpstr>
      <vt:lpstr>Church’s role in discipleship</vt:lpstr>
      <vt:lpstr>COME TO EUCHARISTIC ADORATION OFTEN!         </vt:lpstr>
      <vt:lpstr>PowerPoint Presentation</vt:lpstr>
      <vt:lpstr>PowerPoint Presentation</vt:lpstr>
      <vt:lpstr>PowerPoint Presentation</vt:lpstr>
      <vt:lpstr>PowerPoint Presentation</vt:lpstr>
      <vt:lpstr>Basic STORY of Jesus’ life (Kerygma):   life, suffering, death, resurrection of Jesus Christ  Pass it on, by witnessing these in your own life and by words, because it  is needed to awaken Faith!</vt:lpstr>
      <vt:lpstr>PowerPoint Presentation</vt:lpstr>
      <vt:lpstr>PowerPoint Presentation</vt:lpstr>
      <vt:lpstr>1. Trust (Initial trust, like feeling, BUT not an active personal faith): ‘ a person has a positive association with Jesus, the Church, a Christian believer or something identifiably Christian (a building, statue, idea, lifestyle, rule, etc. = this is what we call a BRIDGE OF TRUST). BUT trust is not the same as active personal faith.’ [In practice: Chatting with people to find common grounds and form a trusting relationship hugely helps, and also finding common interest that connect with the Church, Jesus, etc.]</vt:lpstr>
      <vt:lpstr>4. Spiritual seeking: At this stage the person is moving from essentially passive to actively seeking to know God who is calling him/her. ‘It is if you will, ‘’dating with a purpose’’, but not yet marriage.’ Seekers are asking: ‘are you the one to whom I will give myself.’ At this stage seekers engage in an urgent spiritual quest, seeking to know whether he or she can commit to Christ in his Church.’ [Charisms of HEALING, INTERCESSORY PRAYER, HOSPITALITY can enable the recipient to cooperate in Christ’s redemptive work, pp 93-94]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Forming Intentional [active] disciples</dc:title>
  <dc:creator>Gabor Czako</dc:creator>
  <cp:lastModifiedBy>Microsoft account</cp:lastModifiedBy>
  <cp:revision>5</cp:revision>
  <dcterms:created xsi:type="dcterms:W3CDTF">2020-05-29T17:56:14Z</dcterms:created>
  <dcterms:modified xsi:type="dcterms:W3CDTF">2020-06-02T20:52:41Z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